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7" r:id="rId4"/>
  </p:sldMasterIdLst>
  <p:notesMasterIdLst>
    <p:notesMasterId r:id="rId54"/>
  </p:notesMasterIdLst>
  <p:handoutMasterIdLst>
    <p:handoutMasterId r:id="rId55"/>
  </p:handoutMasterIdLst>
  <p:sldIdLst>
    <p:sldId id="280" r:id="rId5"/>
    <p:sldId id="315" r:id="rId6"/>
    <p:sldId id="318" r:id="rId7"/>
    <p:sldId id="316" r:id="rId8"/>
    <p:sldId id="317" r:id="rId9"/>
    <p:sldId id="320" r:id="rId10"/>
    <p:sldId id="321" r:id="rId11"/>
    <p:sldId id="322" r:id="rId12"/>
    <p:sldId id="323" r:id="rId13"/>
    <p:sldId id="324" r:id="rId14"/>
    <p:sldId id="326" r:id="rId15"/>
    <p:sldId id="325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19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61" r:id="rId44"/>
    <p:sldId id="360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290" r:id="rId53"/>
  </p:sldIdLst>
  <p:sldSz cx="9144000" cy="5143500" type="screen16x9"/>
  <p:notesSz cx="6858000" cy="9144000"/>
  <p:defaultTextStyle>
    <a:defPPr>
      <a:defRPr lang="en-US"/>
    </a:defPPr>
    <a:lvl1pPr marL="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4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8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1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5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69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3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16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CA510E0-69D2-4D8A-B1D8-A55A0E8EFF28}">
          <p14:sldIdLst>
            <p14:sldId id="280"/>
          </p14:sldIdLst>
        </p14:section>
        <p14:section name="Outline" id="{03D13AB8-C7DB-485D-B7F0-C4C9EB2E5C05}">
          <p14:sldIdLst>
            <p14:sldId id="315"/>
          </p14:sldIdLst>
        </p14:section>
        <p14:section name="Introduction" id="{229FD9CA-76AA-48AA-A1C5-0C410A9D0BC2}">
          <p14:sldIdLst>
            <p14:sldId id="318"/>
          </p14:sldIdLst>
        </p14:section>
        <p14:section name="System Structure" id="{D45DE279-7955-418D-BBA9-3C8CE3863FC0}">
          <p14:sldIdLst>
            <p14:sldId id="316"/>
          </p14:sldIdLst>
        </p14:section>
        <p14:section name="=== System Structure- Query Dashboard List ===" id="{74D625B6-73D9-425E-940C-6A65ECE8D3A2}">
          <p14:sldIdLst>
            <p14:sldId id="317"/>
          </p14:sldIdLst>
        </p14:section>
        <p14:section name="DailyWeeklyMonthly_Report" id="{4CB2F65D-3B8E-44CE-93CC-BE3A131D9082}">
          <p14:sldIdLst>
            <p14:sldId id="320"/>
            <p14:sldId id="321"/>
            <p14:sldId id="322"/>
            <p14:sldId id="323"/>
          </p14:sldIdLst>
        </p14:section>
        <p14:section name="Summary Table" id="{7A859E8C-23BB-4A4C-B74C-6B06708F9E2B}">
          <p14:sldIdLst>
            <p14:sldId id="324"/>
            <p14:sldId id="326"/>
            <p14:sldId id="325"/>
            <p14:sldId id="327"/>
            <p14:sldId id="328"/>
          </p14:sldIdLst>
        </p14:section>
        <p14:section name="Cpk query dashboard" id="{046B3726-FB7F-467C-9020-25CE7F68C8DA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First Pass Yield" id="{C0ACAF77-68AE-4778-A733-2508ECC424D1}">
          <p14:sldIdLst>
            <p14:sldId id="337"/>
            <p14:sldId id="338"/>
            <p14:sldId id="339"/>
          </p14:sldIdLst>
        </p14:section>
        <p14:section name="Cycle-time" id="{5CC406CA-5308-4AA9-95C9-29C8AA49167F}">
          <p14:sldIdLst>
            <p14:sldId id="340"/>
          </p14:sldIdLst>
        </p14:section>
        <p14:section name="WIP" id="{EC5D9453-8EB7-4B8D-B138-B801A316B76C}">
          <p14:sldIdLst>
            <p14:sldId id="341"/>
          </p14:sldIdLst>
        </p14:section>
        <p14:section name="Alarm dashboard" id="{11F05B92-7926-4211-8FAC-8E51A4B6DCEB}">
          <p14:sldIdLst>
            <p14:sldId id="342"/>
            <p14:sldId id="343"/>
            <p14:sldId id="344"/>
          </p14:sldIdLst>
        </p14:section>
        <p14:section name="=== System Structure: Metrics dashboard ===" id="{BAE4FB0A-1DF4-4D08-85A4-895C66A35EC5}">
          <p14:sldIdLst>
            <p14:sldId id="319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61"/>
          </p14:sldIdLst>
        </p14:section>
        <p14:section name="How to use: for example" id="{EBD323E3-914F-417E-9A74-95E344D4BA5C}">
          <p14:sldIdLst>
            <p14:sldId id="360"/>
          </p14:sldIdLst>
        </p14:section>
        <p14:section name="使用方式舉例_1" id="{C89F7816-8BFD-4B17-BDB2-20541EB1240E}">
          <p14:sldIdLst>
            <p14:sldId id="353"/>
            <p14:sldId id="354"/>
            <p14:sldId id="355"/>
          </p14:sldIdLst>
        </p14:section>
        <p14:section name="使用方式舉例_2" id="{A7C48043-0D98-468A-A214-F0A8C4F11BB2}">
          <p14:sldIdLst>
            <p14:sldId id="356"/>
            <p14:sldId id="357"/>
            <p14:sldId id="358"/>
            <p14:sldId id="359"/>
          </p14:sldIdLst>
        </p14:section>
        <p14:section name="其他" id="{CE8C0E66-13D1-4B55-A944-167ABBBAE5DC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8">
          <p15:clr>
            <a:srgbClr val="A4A3A4"/>
          </p15:clr>
        </p15:guide>
        <p15:guide id="10" pos="634">
          <p15:clr>
            <a:srgbClr val="A4A3A4"/>
          </p15:clr>
        </p15:guide>
        <p15:guide id="11" pos="5505">
          <p15:clr>
            <a:srgbClr val="A4A3A4"/>
          </p15:clr>
        </p15:guide>
        <p15:guide id="12" pos="258">
          <p15:clr>
            <a:srgbClr val="A4A3A4"/>
          </p15:clr>
        </p15:guide>
        <p15:guide id="13" pos="1064">
          <p15:clr>
            <a:srgbClr val="A4A3A4"/>
          </p15:clr>
        </p15:guide>
        <p15:guide id="14" orient="horz" pos="2979">
          <p15:clr>
            <a:srgbClr val="A4A3A4"/>
          </p15:clr>
        </p15:guide>
        <p15:guide id="15" orient="horz" pos="547">
          <p15:clr>
            <a:srgbClr val="A4A3A4"/>
          </p15:clr>
        </p15:guide>
        <p15:guide id="16" orient="horz" pos="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D7FF"/>
    <a:srgbClr val="0000FF"/>
    <a:srgbClr val="5AB7BF"/>
    <a:srgbClr val="92B4F4"/>
    <a:srgbClr val="B1EEAA"/>
    <a:srgbClr val="72D16F"/>
    <a:srgbClr val="FFBF81"/>
    <a:srgbClr val="FF69EB"/>
    <a:srgbClr val="FFA3A5"/>
    <a:srgbClr val="5C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424" autoAdjust="0"/>
  </p:normalViewPr>
  <p:slideViewPr>
    <p:cSldViewPr snapToGrid="0">
      <p:cViewPr varScale="1">
        <p:scale>
          <a:sx n="149" d="100"/>
          <a:sy n="149" d="100"/>
        </p:scale>
        <p:origin x="204" y="114"/>
      </p:cViewPr>
      <p:guideLst>
        <p:guide pos="3840"/>
        <p:guide orient="horz" pos="2160"/>
        <p:guide orient="horz" pos="260"/>
        <p:guide orient="horz" pos="2886"/>
        <p:guide orient="horz" pos="1620"/>
        <p:guide pos="2888"/>
        <p:guide pos="634"/>
        <p:guide pos="5505"/>
        <p:guide pos="258"/>
        <p:guide pos="1064"/>
        <p:guide orient="horz" pos="2979"/>
        <p:guide orient="horz" pos="547"/>
        <p:guide orient="horz" pos="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b="1" smtClean="0">
                <a:latin typeface="BloomSpeak Title Heavy" charset="0"/>
              </a:rPr>
              <a:pPr/>
              <a:t>6/1/2021</a:t>
            </a:fld>
            <a:endParaRPr lang="en-US" b="1" dirty="0">
              <a:latin typeface="BloomSpeak Title Heavy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b="1" smtClean="0">
                <a:latin typeface="BloomSpeak Title Heavy" charset="0"/>
              </a:rPr>
              <a:pPr/>
              <a:t>‹#›</a:t>
            </a:fld>
            <a:endParaRPr lang="en-US" b="1" dirty="0">
              <a:latin typeface="BloomSpeak Title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247A641A-FC50-3840-A830-42D90553FE8C}" type="datetimeFigureOut">
              <a:rPr lang="en-US" smtClean="0"/>
              <a:pPr/>
              <a:t>6/1/2021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8C896355-3DDC-9949-861F-AD0908BFCC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1pPr>
    <a:lvl2pPr marL="3429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2pPr>
    <a:lvl3pPr marL="6858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3pPr>
    <a:lvl4pPr marL="10287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4pPr>
    <a:lvl5pPr marL="13716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7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33840" cy="4203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圖片 5" descr="無標題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920" y="0"/>
            <a:ext cx="3357079" cy="3158051"/>
          </a:xfrm>
          <a:prstGeom prst="rect">
            <a:avLst/>
          </a:prstGeom>
        </p:spPr>
      </p:pic>
      <p:pic>
        <p:nvPicPr>
          <p:cNvPr id="12" name="圖片 11" descr="C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1250" y="200967"/>
            <a:ext cx="1294879" cy="55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00" y="3357710"/>
            <a:ext cx="8532000" cy="6463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000" y="3934428"/>
            <a:ext cx="8532000" cy="404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7" name="群組 6"/>
          <p:cNvGrpSpPr/>
          <p:nvPr/>
        </p:nvGrpSpPr>
        <p:grpSpPr>
          <a:xfrm>
            <a:off x="-18010" y="0"/>
            <a:ext cx="45719" cy="5143500"/>
            <a:chOff x="-37698" y="0"/>
            <a:chExt cx="65407" cy="6858000"/>
          </a:xfrm>
        </p:grpSpPr>
        <p:sp>
          <p:nvSpPr>
            <p:cNvPr id="8" name="矩形 7"/>
            <p:cNvSpPr/>
            <p:nvPr/>
          </p:nvSpPr>
          <p:spPr bwMode="auto">
            <a:xfrm rot="5400000" flipV="1">
              <a:off x="-876367" y="838669"/>
              <a:ext cx="1742607" cy="65269"/>
            </a:xfrm>
            <a:prstGeom prst="rect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 rot="5400000" flipV="1">
              <a:off x="-876229" y="2496955"/>
              <a:ext cx="1742607" cy="6526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 rot="5400000" flipV="1">
              <a:off x="-876229" y="4239562"/>
              <a:ext cx="1742607" cy="6526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 rot="5400000" flipV="1">
              <a:off x="-876229" y="5954062"/>
              <a:ext cx="1742607" cy="65269"/>
            </a:xfrm>
            <a:prstGeom prst="rect">
              <a:avLst/>
            </a:prstGeom>
            <a:solidFill>
              <a:srgbClr val="3333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6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5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94944"/>
            <a:ext cx="9144000" cy="444855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9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icture with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3621" y="121736"/>
            <a:ext cx="4447125" cy="500886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02693" y="413550"/>
            <a:ext cx="3736495" cy="4316400"/>
          </a:xfrm>
          <a:prstGeom prst="rect">
            <a:avLst/>
          </a:prstGeom>
        </p:spPr>
        <p:txBody>
          <a:bodyPr anchor="ctr" anchorCtr="0"/>
          <a:lstStyle>
            <a:lvl1pPr marL="338138" indent="-338138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00B0F0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4pPr>
            <a:lvl5pPr>
              <a:defRPr sz="1800">
                <a:solidFill>
                  <a:srgbClr val="72B32B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692" y="352147"/>
            <a:ext cx="3736495" cy="4985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圖片 6">
            <a:extLst>
              <a:ext uri="{FF2B5EF4-FFF2-40B4-BE49-F238E27FC236}">
                <a16:creationId xmlns:a16="http://schemas.microsoft.com/office/drawing/2014/main" xmlns="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62" y="2457450"/>
            <a:ext cx="594597" cy="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5" y="412750"/>
            <a:ext cx="8324400" cy="4316400"/>
          </a:xfrm>
          <a:prstGeom prst="rect">
            <a:avLst/>
          </a:prstGeom>
          <a:solidFill>
            <a:srgbClr val="239B98"/>
          </a:solidFill>
        </p:spPr>
        <p:txBody>
          <a:bodyPr bIns="1854000" anchor="b" anchorCtr="0">
            <a:noAutofit/>
          </a:bodyPr>
          <a:lstStyle>
            <a:lvl1pPr algn="ctr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61459"/>
            <a:ext cx="7772400" cy="601725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6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507" y="1590294"/>
            <a:ext cx="1558986" cy="1962912"/>
          </a:xfrm>
          <a:prstGeom prst="rect">
            <a:avLst/>
          </a:prstGeom>
        </p:spPr>
      </p:pic>
      <p:sp>
        <p:nvSpPr>
          <p:cNvPr id="2" name="橢圓 1"/>
          <p:cNvSpPr/>
          <p:nvPr userDrawn="1"/>
        </p:nvSpPr>
        <p:spPr>
          <a:xfrm>
            <a:off x="3759200" y="1590294"/>
            <a:ext cx="1625600" cy="1587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0325" y="1825625"/>
            <a:ext cx="1403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6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69763" y="4894798"/>
            <a:ext cx="456183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65223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24" r:id="rId3"/>
    <p:sldLayoutId id="2147484405" r:id="rId4"/>
    <p:sldLayoutId id="2147484421" r:id="rId5"/>
    <p:sldLayoutId id="2147484422" r:id="rId6"/>
    <p:sldLayoutId id="214748442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600" b="1" kern="1200" cap="all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35000"/>
        </a:lnSpc>
        <a:spcBef>
          <a:spcPts val="0"/>
        </a:spcBef>
        <a:buClr>
          <a:srgbClr val="72B32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5000"/>
        </a:lnSpc>
        <a:spcBef>
          <a:spcPts val="0"/>
        </a:spcBef>
        <a:buFont typeface="Arial" panose="020B0604020202020204" pitchFamily="34" charset="0"/>
        <a:buNone/>
        <a:defRPr sz="1400" b="1" kern="1200" cap="all" baseline="0">
          <a:solidFill>
            <a:srgbClr val="72B32B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5.xml"/><Relationship Id="rId7" Type="http://schemas.openxmlformats.org/officeDocument/2006/relationships/slide" Target="slid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1.xml"/><Relationship Id="rId4" Type="http://schemas.openxmlformats.org/officeDocument/2006/relationships/image" Target="../media/image11.png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2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1.xml"/><Relationship Id="rId5" Type="http://schemas.openxmlformats.org/officeDocument/2006/relationships/slide" Target="slide16.xml"/><Relationship Id="rId10" Type="http://schemas.openxmlformats.org/officeDocument/2006/relationships/slide" Target="slide20.xml"/><Relationship Id="rId4" Type="http://schemas.openxmlformats.org/officeDocument/2006/relationships/image" Target="../media/image11.png"/><Relationship Id="rId9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slide" Target="slide31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25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2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26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3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29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1.png"/><Relationship Id="rId4" Type="http://schemas.openxmlformats.org/officeDocument/2006/relationships/slide" Target="slide28.xm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bn_factory.compalbn.com:300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slide" Target="slide32.xml"/><Relationship Id="rId18" Type="http://schemas.openxmlformats.org/officeDocument/2006/relationships/slide" Target="slide33.xml"/><Relationship Id="rId3" Type="http://schemas.openxmlformats.org/officeDocument/2006/relationships/image" Target="../media/image52.png"/><Relationship Id="rId21" Type="http://schemas.openxmlformats.org/officeDocument/2006/relationships/slide" Target="slide34.xml"/><Relationship Id="rId7" Type="http://schemas.openxmlformats.org/officeDocument/2006/relationships/image" Target="../media/image56.png"/><Relationship Id="rId12" Type="http://schemas.openxmlformats.org/officeDocument/2006/relationships/image" Target="../media/image11.png"/><Relationship Id="rId17" Type="http://schemas.openxmlformats.org/officeDocument/2006/relationships/slide" Target="slide35.xml"/><Relationship Id="rId2" Type="http://schemas.openxmlformats.org/officeDocument/2006/relationships/image" Target="../media/image51.png"/><Relationship Id="rId16" Type="http://schemas.openxmlformats.org/officeDocument/2006/relationships/slide" Target="slide39.xml"/><Relationship Id="rId20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2.xml"/><Relationship Id="rId5" Type="http://schemas.openxmlformats.org/officeDocument/2006/relationships/image" Target="../media/image54.png"/><Relationship Id="rId15" Type="http://schemas.openxmlformats.org/officeDocument/2006/relationships/slide" Target="slide38.xml"/><Relationship Id="rId10" Type="http://schemas.openxmlformats.org/officeDocument/2006/relationships/image" Target="../media/image59.png"/><Relationship Id="rId19" Type="http://schemas.openxmlformats.org/officeDocument/2006/relationships/slide" Target="slide40.xml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8.png"/><Relationship Id="rId22" Type="http://schemas.openxmlformats.org/officeDocument/2006/relationships/slide" Target="slide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2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2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31.xml"/><Relationship Id="rId4" Type="http://schemas.openxmlformats.org/officeDocument/2006/relationships/slide" Target="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8.png"/><Relationship Id="rId4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41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2.xml"/><Relationship Id="rId7" Type="http://schemas.openxmlformats.org/officeDocument/2006/relationships/slide" Target="slide10.xml"/><Relationship Id="rId12" Type="http://schemas.openxmlformats.org/officeDocument/2006/relationships/slide" Target="slide2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7.xml"/><Relationship Id="rId5" Type="http://schemas.openxmlformats.org/officeDocument/2006/relationships/slide" Target="slide6.xml"/><Relationship Id="rId10" Type="http://schemas.openxmlformats.org/officeDocument/2006/relationships/slide" Target="slide26.xml"/><Relationship Id="rId4" Type="http://schemas.openxmlformats.org/officeDocument/2006/relationships/image" Target="../media/image11.png"/><Relationship Id="rId9" Type="http://schemas.openxmlformats.org/officeDocument/2006/relationships/slide" Target="slide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5.xml"/><Relationship Id="rId7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ea typeface="Cambria Math" pitchFamily="18" charset="0"/>
              </a:rPr>
              <a:t>Smart factory </a:t>
            </a:r>
            <a:r>
              <a:rPr lang="en-US" dirty="0" err="1" smtClean="0">
                <a:solidFill>
                  <a:schemeClr val="bg1"/>
                </a:solidFill>
                <a:ea typeface="Cambria Math" pitchFamily="18" charset="0"/>
              </a:rPr>
              <a:t>syste</a:t>
            </a:r>
            <a:r>
              <a:rPr lang="en-US" altLang="zh-TW" dirty="0" err="1" smtClean="0">
                <a:solidFill>
                  <a:schemeClr val="bg1"/>
                </a:solidFill>
                <a:ea typeface="Cambria Math" pitchFamily="18" charset="0"/>
              </a:rPr>
              <a:t>M</a:t>
            </a:r>
            <a:r>
              <a:rPr lang="zh-TW" altLang="en-US" dirty="0" smtClean="0">
                <a:solidFill>
                  <a:schemeClr val="bg1"/>
                </a:solidFill>
                <a:ea typeface="Cambria Math" pitchFamily="18" charset="0"/>
              </a:rPr>
              <a:t> </a:t>
            </a:r>
            <a:r>
              <a:rPr lang="en-US" altLang="zh-TW" smtClean="0">
                <a:solidFill>
                  <a:schemeClr val="bg1"/>
                </a:solidFill>
                <a:ea typeface="Cambria Math" pitchFamily="18" charset="0"/>
              </a:rPr>
              <a:t>(user</a:t>
            </a:r>
            <a:r>
              <a:rPr lang="en-US" altLang="zh-TW" dirty="0" smtClean="0">
                <a:solidFill>
                  <a:schemeClr val="bg1"/>
                </a:solidFill>
                <a:ea typeface="Cambria Math" pitchFamily="18" charset="0"/>
              </a:rPr>
              <a:t>)</a:t>
            </a:r>
            <a:endParaRPr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>
            <p:extLst>
              <p:ext uri="{D42A27DB-BD31-4B8C-83A1-F6EECF244321}">
                <p14:modId xmlns:p14="http://schemas.microsoft.com/office/powerpoint/2010/main" val="3339744220"/>
              </p:ext>
            </p:extLst>
          </p:nvPr>
        </p:nvSpPr>
        <p:spPr>
          <a:xfrm>
            <a:off x="1331794" y="4100033"/>
            <a:ext cx="264614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25-May 2021</a:t>
            </a:r>
            <a:endParaRPr lang="zh-TW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2" y="1410387"/>
            <a:ext cx="3782657" cy="243082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798277" cy="318554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en-US" altLang="zh-TW" b="1" dirty="0" err="1">
                <a:solidFill>
                  <a:schemeClr val="bg1"/>
                </a:solidFill>
              </a:rPr>
              <a:t>Cpk</a:t>
            </a:r>
            <a:r>
              <a:rPr lang="zh-TW" altLang="en-US" b="1" dirty="0">
                <a:solidFill>
                  <a:schemeClr val="bg1"/>
                </a:solidFill>
              </a:rPr>
              <a:t>彙整比較統計表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6280" y="199146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96280" y="221760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96280" y="2437350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96280" y="2667423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4743961" y="1305489"/>
            <a:ext cx="3743368" cy="490514"/>
            <a:chOff x="4743961" y="1305489"/>
            <a:chExt cx="3743368" cy="490514"/>
          </a:xfrm>
        </p:grpSpPr>
        <p:sp>
          <p:nvSpPr>
            <p:cNvPr id="3" name="直線圖說文字 1 (加上框線和強調線) 2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156515"/>
                <a:gd name="adj4" fmla="val -15772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>
                  <a:solidFill>
                    <a:srgbClr val="0000FF"/>
                  </a:solidFill>
                </a:rPr>
                <a:t>Lower Cpk Precision(</a:t>
              </a:r>
              <a:r>
                <a:rPr lang="zh-TW" altLang="en-US" sz="1000" b="1">
                  <a:solidFill>
                    <a:srgbClr val="0000FF"/>
                  </a:solidFill>
                </a:rPr>
                <a:t>穩定度</a:t>
              </a:r>
              <a:r>
                <a:rPr lang="en-US" altLang="zh-TW" sz="1000" b="1">
                  <a:solidFill>
                    <a:srgbClr val="0000FF"/>
                  </a:solidFill>
                </a:rPr>
                <a:t>)</a:t>
              </a:r>
              <a:r>
                <a:rPr lang="zh-TW" altLang="en-US" sz="1000" b="1">
                  <a:solidFill>
                    <a:srgbClr val="0000FF"/>
                  </a:solidFill>
                </a:rPr>
                <a:t> </a:t>
              </a:r>
              <a:r>
                <a:rPr lang="en-US" altLang="zh-TW" sz="1000" b="1">
                  <a:solidFill>
                    <a:srgbClr val="0000FF"/>
                  </a:solidFill>
                </a:rPr>
                <a:t>&amp;</a:t>
              </a:r>
              <a:r>
                <a:rPr lang="zh-TW" altLang="en-US" sz="1000" b="1">
                  <a:solidFill>
                    <a:srgbClr val="0000FF"/>
                  </a:solidFill>
                </a:rPr>
                <a:t> </a:t>
              </a:r>
              <a:r>
                <a:rPr lang="en-US" altLang="zh-TW" sz="1000" b="1">
                  <a:solidFill>
                    <a:srgbClr val="0000FF"/>
                  </a:solidFill>
                </a:rPr>
                <a:t>Accuracy(</a:t>
              </a:r>
              <a:r>
                <a:rPr lang="zh-TW" altLang="en-US" sz="1000" b="1">
                  <a:solidFill>
                    <a:srgbClr val="0000FF"/>
                  </a:solidFill>
                </a:rPr>
                <a:t>偏移度</a:t>
              </a:r>
              <a:r>
                <a:rPr lang="en-US" altLang="zh-TW" sz="1000" b="1">
                  <a:solidFill>
                    <a:srgbClr val="0000FF"/>
                  </a:solidFill>
                </a:rPr>
                <a:t>):</a:t>
              </a:r>
            </a:p>
            <a:p>
              <a:r>
                <a:rPr lang="en-US" altLang="zh-TW" sz="1000">
                  <a:solidFill>
                    <a:srgbClr val="002060"/>
                  </a:solidFill>
                </a:rPr>
                <a:t>Cpk </a:t>
              </a:r>
              <a:r>
                <a:rPr lang="zh-TW" altLang="en-US" sz="1000">
                  <a:solidFill>
                    <a:srgbClr val="002060"/>
                  </a:solidFill>
                </a:rPr>
                <a:t>測項穩定度</a:t>
              </a:r>
              <a:r>
                <a:rPr lang="en-US" altLang="zh-TW" sz="1000">
                  <a:solidFill>
                    <a:srgbClr val="002060"/>
                  </a:solidFill>
                </a:rPr>
                <a:t>&amp;</a:t>
              </a:r>
              <a:r>
                <a:rPr lang="zh-TW" altLang="en-US" sz="1000">
                  <a:solidFill>
                    <a:srgbClr val="002060"/>
                  </a:solidFill>
                </a:rPr>
                <a:t>偏移度統計表</a:t>
              </a:r>
              <a:endParaRPr lang="zh-TW" altLang="en-US" sz="1000" dirty="0">
                <a:solidFill>
                  <a:srgbClr val="002060"/>
                </a:solidFill>
              </a:endParaRPr>
            </a:p>
          </p:txBody>
        </p:sp>
        <p:pic>
          <p:nvPicPr>
            <p:cNvPr id="27" name="圖片 26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4743961" y="2003238"/>
            <a:ext cx="3743368" cy="490514"/>
            <a:chOff x="4743961" y="2003238"/>
            <a:chExt cx="3743368" cy="490514"/>
          </a:xfrm>
        </p:grpSpPr>
        <p:sp>
          <p:nvSpPr>
            <p:cNvPr id="28" name="直線圖說文字 1 (加上框線和強調線) 27"/>
            <p:cNvSpPr/>
            <p:nvPr/>
          </p:nvSpPr>
          <p:spPr>
            <a:xfrm>
              <a:off x="4743961" y="2003238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62012"/>
                <a:gd name="adj4" fmla="val -1543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Lower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 Severity(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嚴重度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):</a:t>
              </a:r>
            </a:p>
            <a:p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偏低之測項計算加權嚴重度統計表</a:t>
              </a:r>
            </a:p>
          </p:txBody>
        </p:sp>
        <p:pic>
          <p:nvPicPr>
            <p:cNvPr id="29" name="圖片 28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234" y="2125135"/>
              <a:ext cx="253623" cy="253623"/>
            </a:xfrm>
            <a:prstGeom prst="rect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4743961" y="2671281"/>
            <a:ext cx="3743368" cy="490514"/>
            <a:chOff x="4743961" y="2671281"/>
            <a:chExt cx="3743368" cy="490514"/>
          </a:xfrm>
        </p:grpSpPr>
        <p:sp>
          <p:nvSpPr>
            <p:cNvPr id="32" name="直線圖說文字 1 (加上框線和強調線) 31"/>
            <p:cNvSpPr/>
            <p:nvPr/>
          </p:nvSpPr>
          <p:spPr>
            <a:xfrm>
              <a:off x="4743961" y="2671281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29902"/>
                <a:gd name="adj4" fmla="val -1560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Normal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 but lower accuracy(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正常但偏移程度高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):</a:t>
              </a:r>
            </a:p>
            <a:p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正常但偏移程度高的測項統計表</a:t>
              </a:r>
            </a:p>
          </p:txBody>
        </p:sp>
        <p:pic>
          <p:nvPicPr>
            <p:cNvPr id="34" name="圖片 33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234" y="2789726"/>
              <a:ext cx="253623" cy="253623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4743961" y="3332469"/>
            <a:ext cx="3743368" cy="490514"/>
            <a:chOff x="4743961" y="3332469"/>
            <a:chExt cx="3743368" cy="490514"/>
          </a:xfrm>
        </p:grpSpPr>
        <p:sp>
          <p:nvSpPr>
            <p:cNvPr id="35" name="直線圖說文字 1 (加上框線和強調線) 34"/>
            <p:cNvSpPr/>
            <p:nvPr/>
          </p:nvSpPr>
          <p:spPr>
            <a:xfrm>
              <a:off x="4743961" y="333246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110165"/>
                <a:gd name="adj4" fmla="val -1560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Higher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偏高的測項統計表</a:t>
              </a:r>
            </a:p>
          </p:txBody>
        </p:sp>
        <p:pic>
          <p:nvPicPr>
            <p:cNvPr id="36" name="圖片 35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234" y="3450573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73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507076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(Lower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Precision &amp; Accuracy)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992" y="1231641"/>
            <a:ext cx="6675761" cy="284851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70764" y="452109"/>
            <a:ext cx="309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觀察測項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偏低情形造成原因是什麼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?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66626" y="4124334"/>
            <a:ext cx="6599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此頁面著重於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觀察測項本身是受到穩定度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(Precision)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或精準度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(Accuracy)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哪一項的影響</a:t>
            </a:r>
            <a:r>
              <a:rPr lang="zh-TW" altLang="en-US" sz="1000" dirty="0" smtClean="0">
                <a:solidFill>
                  <a:srgbClr val="002060"/>
                </a:solidFill>
              </a:rPr>
              <a:t>較多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r>
              <a:rPr lang="zh-TW" altLang="en-US" sz="1000" dirty="0" smtClean="0">
                <a:solidFill>
                  <a:srgbClr val="002060"/>
                </a:solidFill>
              </a:rPr>
              <a:t>交互影響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r>
              <a:rPr lang="zh-TW" altLang="en-US" sz="1000" dirty="0" smtClean="0">
                <a:solidFill>
                  <a:srgbClr val="002060"/>
                </a:solidFill>
              </a:rPr>
              <a:t>影響程度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38788" y="1512723"/>
            <a:ext cx="612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</a:t>
            </a:r>
            <a:r>
              <a:rPr lang="zh-TW" altLang="en-US" sz="1000" b="1" dirty="0">
                <a:solidFill>
                  <a:srgbClr val="FFFF00"/>
                </a:solidFill>
              </a:rPr>
              <a:t>度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74320" y="1512723"/>
            <a:ext cx="1171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25534" y="2963672"/>
            <a:ext cx="1098816" cy="1775035"/>
            <a:chOff x="325534" y="2963672"/>
            <a:chExt cx="1098816" cy="1775035"/>
          </a:xfrm>
        </p:grpSpPr>
        <p:grpSp>
          <p:nvGrpSpPr>
            <p:cNvPr id="15" name="群組 14"/>
            <p:cNvGrpSpPr/>
            <p:nvPr/>
          </p:nvGrpSpPr>
          <p:grpSpPr>
            <a:xfrm>
              <a:off x="629846" y="2963672"/>
              <a:ext cx="794504" cy="1775035"/>
              <a:chOff x="150269" y="1755129"/>
              <a:chExt cx="794504" cy="1775035"/>
            </a:xfrm>
          </p:grpSpPr>
          <p:sp>
            <p:nvSpPr>
              <p:cNvPr id="16" name="文字方塊 15"/>
              <p:cNvSpPr txBox="1"/>
              <p:nvPr/>
            </p:nvSpPr>
            <p:spPr>
              <a:xfrm>
                <a:off x="150269" y="1755129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Accuracy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294142" y="1929413"/>
                <a:ext cx="650631" cy="1600751"/>
                <a:chOff x="294142" y="1929413"/>
                <a:chExt cx="650631" cy="1600751"/>
              </a:xfrm>
            </p:grpSpPr>
            <p:grpSp>
              <p:nvGrpSpPr>
                <p:cNvPr id="18" name="群組 17"/>
                <p:cNvGrpSpPr/>
                <p:nvPr/>
              </p:nvGrpSpPr>
              <p:grpSpPr>
                <a:xfrm>
                  <a:off x="294142" y="2019934"/>
                  <a:ext cx="211016" cy="1402508"/>
                  <a:chOff x="198226" y="1508908"/>
                  <a:chExt cx="211016" cy="1402508"/>
                </a:xfrm>
              </p:grpSpPr>
              <p:cxnSp>
                <p:nvCxnSpPr>
                  <p:cNvPr id="24" name="直線接點 23"/>
                  <p:cNvCxnSpPr/>
                  <p:nvPr/>
                </p:nvCxnSpPr>
                <p:spPr>
                  <a:xfrm>
                    <a:off x="198226" y="1508908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線接點 25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線接點 26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線接點 27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接點 28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接點 29"/>
                  <p:cNvCxnSpPr/>
                  <p:nvPr/>
                </p:nvCxnSpPr>
                <p:spPr>
                  <a:xfrm flipH="1">
                    <a:off x="308529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文字方塊 19"/>
                <p:cNvSpPr txBox="1"/>
                <p:nvPr/>
              </p:nvSpPr>
              <p:spPr>
                <a:xfrm>
                  <a:off x="399650" y="1929413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00B050"/>
                      </a:solidFill>
                    </a:rPr>
                    <a:t>100%</a:t>
                  </a:r>
                  <a:endParaRPr lang="zh-TW" altLang="en-US" sz="8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75%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50%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469985" y="3314720"/>
                  <a:ext cx="3964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325534" y="3271388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34724" y="363740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34724" y="417194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325534" y="1037335"/>
            <a:ext cx="1117642" cy="1660919"/>
            <a:chOff x="325534" y="1037335"/>
            <a:chExt cx="1117642" cy="1660919"/>
          </a:xfrm>
        </p:grpSpPr>
        <p:grpSp>
          <p:nvGrpSpPr>
            <p:cNvPr id="31" name="群組 30"/>
            <p:cNvGrpSpPr/>
            <p:nvPr/>
          </p:nvGrpSpPr>
          <p:grpSpPr>
            <a:xfrm>
              <a:off x="648672" y="1037335"/>
              <a:ext cx="794504" cy="1660919"/>
              <a:chOff x="150269" y="1761523"/>
              <a:chExt cx="794504" cy="1660919"/>
            </a:xfrm>
          </p:grpSpPr>
          <p:sp>
            <p:nvSpPr>
              <p:cNvPr id="32" name="文字方塊 31"/>
              <p:cNvSpPr txBox="1"/>
              <p:nvPr/>
            </p:nvSpPr>
            <p:spPr>
              <a:xfrm>
                <a:off x="150269" y="1761523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Precision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294142" y="2028291"/>
                <a:ext cx="650631" cy="1394151"/>
                <a:chOff x="294142" y="2028291"/>
                <a:chExt cx="650631" cy="1394151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294142" y="2028291"/>
                  <a:ext cx="211016" cy="1394151"/>
                  <a:chOff x="198226" y="1517265"/>
                  <a:chExt cx="211016" cy="1394151"/>
                </a:xfrm>
              </p:grpSpPr>
              <p:cxnSp>
                <p:nvCxnSpPr>
                  <p:cNvPr id="40" name="直線接點 39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線接點 40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接點 41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接點 42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接點 43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接點 44"/>
                  <p:cNvCxnSpPr/>
                  <p:nvPr/>
                </p:nvCxnSpPr>
                <p:spPr>
                  <a:xfrm flipH="1">
                    <a:off x="300714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文字方塊 35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1.33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7" name="文字方塊 36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1.0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329929" y="136267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329929" y="170512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25534" y="221395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535083" y="2796438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穩定度佳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293396" y="2803355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535083" y="3845256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精準度佳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293396" y="3845255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66626" y="4459575"/>
            <a:ext cx="36558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en-US" altLang="zh-TW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b="1" dirty="0" err="1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en-US" altLang="zh-TW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* (1-Ca)</a:t>
            </a:r>
            <a:r>
              <a:rPr lang="zh-TW" altLang="en-US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* Accuracy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58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88140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(Lower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Severity)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70925" y="452109"/>
            <a:ext cx="4297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分類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聚焦需要注意的測項，藉由加權計算後的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嚴重度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發生頻率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176571" y="770496"/>
            <a:ext cx="6675760" cy="3181992"/>
            <a:chOff x="1176571" y="917560"/>
            <a:chExt cx="6675760" cy="318199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571" y="1251103"/>
              <a:ext cx="6675760" cy="2822872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3759910" y="1675332"/>
              <a:ext cx="396454" cy="23403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281778" y="1675331"/>
              <a:ext cx="549920" cy="234035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3958137" y="1163782"/>
              <a:ext cx="0" cy="5115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5556738" y="1163782"/>
              <a:ext cx="0" cy="51154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3405020" y="917560"/>
              <a:ext cx="110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b="1" dirty="0" smtClean="0">
                  <a:solidFill>
                    <a:srgbClr val="FF0000"/>
                  </a:solidFill>
                </a:rPr>
                <a:t>嚴重度</a:t>
              </a:r>
              <a:r>
                <a:rPr lang="en-US" altLang="zh-TW" sz="1000" b="1" dirty="0" smtClean="0">
                  <a:solidFill>
                    <a:srgbClr val="FF0000"/>
                  </a:solidFill>
                </a:rPr>
                <a:t>(Severity)</a:t>
              </a:r>
              <a:endParaRPr lang="zh-TW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709480" y="920167"/>
              <a:ext cx="1660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chemeClr val="tx2"/>
                  </a:solidFill>
                </a:rPr>
                <a:t>嚴重度</a:t>
              </a:r>
              <a:r>
                <a:rPr lang="en-US" altLang="zh-TW" sz="1000" b="1" dirty="0" smtClean="0">
                  <a:solidFill>
                    <a:schemeClr val="tx2"/>
                  </a:solidFill>
                </a:rPr>
                <a:t>x</a:t>
              </a:r>
              <a:r>
                <a:rPr lang="zh-TW" altLang="en-US" sz="1000" b="1" dirty="0" smtClean="0">
                  <a:solidFill>
                    <a:schemeClr val="tx2"/>
                  </a:solidFill>
                </a:rPr>
                <a:t>每月發生頻率</a:t>
              </a:r>
              <a:endParaRPr lang="zh-TW" altLang="en-US" sz="1000" b="1" dirty="0">
                <a:solidFill>
                  <a:schemeClr val="tx2"/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870063" y="3853331"/>
              <a:ext cx="1784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b="1" dirty="0" smtClean="0">
                  <a:solidFill>
                    <a:srgbClr val="FFFF00"/>
                  </a:solidFill>
                </a:rPr>
                <a:t>嚴重度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(Severity)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程度說明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21220" y="3382641"/>
              <a:ext cx="1879954" cy="66501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5" name="文字方塊 44"/>
          <p:cNvSpPr txBox="1"/>
          <p:nvPr/>
        </p:nvSpPr>
        <p:spPr>
          <a:xfrm>
            <a:off x="278676" y="4011626"/>
            <a:ext cx="3078905" cy="861774"/>
          </a:xfrm>
          <a:prstGeom prst="rect">
            <a:avLst/>
          </a:prstGeom>
          <a:solidFill>
            <a:srgbClr val="00B050">
              <a:alpha val="10196"/>
            </a:srgb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嚴重度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(Severity)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主要由測項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Precision(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以及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Accuracy(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偏移度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加權計算</a:t>
            </a:r>
            <a:r>
              <a:rPr lang="zh-TW" altLang="en-US" sz="1000" dirty="0" smtClean="0">
                <a:solidFill>
                  <a:srgbClr val="002060"/>
                </a:solidFill>
              </a:rPr>
              <a:t>，共分為</a:t>
            </a:r>
            <a:r>
              <a:rPr lang="en-US" altLang="zh-TW" sz="1000" dirty="0" smtClean="0">
                <a:solidFill>
                  <a:srgbClr val="002060"/>
                </a:solidFill>
              </a:rPr>
              <a:t>A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B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C</a:t>
            </a:r>
            <a:r>
              <a:rPr lang="zh-TW" altLang="en-US" sz="1000" dirty="0" smtClean="0">
                <a:solidFill>
                  <a:srgbClr val="002060"/>
                </a:solidFill>
              </a:rPr>
              <a:t>三類，</a:t>
            </a:r>
            <a:r>
              <a:rPr lang="en-US" altLang="zh-TW" sz="1000" dirty="0" smtClean="0">
                <a:solidFill>
                  <a:srgbClr val="002060"/>
                </a:solidFill>
              </a:rPr>
              <a:t>A</a:t>
            </a:r>
            <a:r>
              <a:rPr lang="zh-TW" altLang="en-US" sz="1000" dirty="0">
                <a:solidFill>
                  <a:srgbClr val="002060"/>
                </a:solidFill>
              </a:rPr>
              <a:t>最</a:t>
            </a:r>
            <a:r>
              <a:rPr lang="zh-TW" altLang="en-US" sz="1000" dirty="0" smtClean="0">
                <a:solidFill>
                  <a:srgbClr val="002060"/>
                </a:solidFill>
              </a:rPr>
              <a:t>嚴重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交互程度高或影響程度大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</a:t>
            </a:r>
            <a:r>
              <a:rPr lang="en-US" altLang="zh-TW" sz="1000" dirty="0" smtClean="0">
                <a:solidFill>
                  <a:srgbClr val="002060"/>
                </a:solidFill>
              </a:rPr>
              <a:t>B</a:t>
            </a:r>
            <a:r>
              <a:rPr lang="zh-TW" altLang="en-US" sz="1000" dirty="0" smtClean="0">
                <a:solidFill>
                  <a:srgbClr val="002060"/>
                </a:solidFill>
              </a:rPr>
              <a:t>為警戒，</a:t>
            </a:r>
            <a:r>
              <a:rPr lang="en-US" altLang="zh-TW" sz="1000" dirty="0" smtClean="0">
                <a:solidFill>
                  <a:srgbClr val="002060"/>
                </a:solidFill>
              </a:rPr>
              <a:t>C</a:t>
            </a:r>
            <a:r>
              <a:rPr lang="zh-TW" altLang="en-US" sz="1000" dirty="0" smtClean="0">
                <a:solidFill>
                  <a:srgbClr val="002060"/>
                </a:solidFill>
              </a:rPr>
              <a:t>為無立即危害。可通過每月計算之嚴重度來聚焦需要關注的測項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664972" y="3960427"/>
            <a:ext cx="3804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嚴重度為</a:t>
            </a:r>
            <a:r>
              <a:rPr lang="en-US" altLang="zh-TW" sz="1000" dirty="0" smtClean="0">
                <a:solidFill>
                  <a:srgbClr val="002060"/>
                </a:solidFill>
              </a:rPr>
              <a:t>CBN</a:t>
            </a:r>
            <a:r>
              <a:rPr lang="zh-TW" altLang="en-US" sz="1000" dirty="0" smtClean="0">
                <a:solidFill>
                  <a:srgbClr val="002060"/>
                </a:solidFill>
              </a:rPr>
              <a:t>自行定義，計算方式如下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345532" y="4201799"/>
            <a:ext cx="5165891" cy="841712"/>
            <a:chOff x="3588518" y="4214587"/>
            <a:chExt cx="5165891" cy="841712"/>
          </a:xfrm>
        </p:grpSpPr>
        <p:grpSp>
          <p:nvGrpSpPr>
            <p:cNvPr id="14" name="群組 13"/>
            <p:cNvGrpSpPr/>
            <p:nvPr/>
          </p:nvGrpSpPr>
          <p:grpSpPr>
            <a:xfrm>
              <a:off x="3588518" y="4214587"/>
              <a:ext cx="4516746" cy="835608"/>
              <a:chOff x="3076965" y="4214587"/>
              <a:chExt cx="4516746" cy="835608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3076965" y="4240164"/>
                <a:ext cx="2324095" cy="810031"/>
                <a:chOff x="4074484" y="4240164"/>
                <a:chExt cx="2324095" cy="810031"/>
              </a:xfrm>
            </p:grpSpPr>
            <p:grpSp>
              <p:nvGrpSpPr>
                <p:cNvPr id="5" name="群組 4"/>
                <p:cNvGrpSpPr/>
                <p:nvPr/>
              </p:nvGrpSpPr>
              <p:grpSpPr>
                <a:xfrm>
                  <a:off x="5488531" y="4240164"/>
                  <a:ext cx="804630" cy="774892"/>
                  <a:chOff x="4657258" y="4310100"/>
                  <a:chExt cx="804630" cy="774892"/>
                </a:xfrm>
              </p:grpSpPr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4657259" y="4310100"/>
                    <a:ext cx="804629" cy="23083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FF0000"/>
                        </a:solidFill>
                      </a:rPr>
                      <a:t>Critical: 3</a:t>
                    </a:r>
                    <a:endParaRPr lang="zh-TW" altLang="en-US" sz="9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657259" y="4582130"/>
                    <a:ext cx="804629" cy="2308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chemeClr val="tx2"/>
                        </a:solidFill>
                      </a:rPr>
                      <a:t>Warning: </a:t>
                    </a:r>
                    <a:r>
                      <a:rPr lang="en-US" altLang="zh-TW" sz="900" b="1" dirty="0">
                        <a:solidFill>
                          <a:schemeClr val="tx2"/>
                        </a:solidFill>
                      </a:rPr>
                      <a:t>1</a:t>
                    </a:r>
                    <a:endParaRPr lang="zh-TW" altLang="en-US" sz="9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22" name="文字方塊 21"/>
                  <p:cNvSpPr txBox="1"/>
                  <p:nvPr/>
                </p:nvSpPr>
                <p:spPr>
                  <a:xfrm>
                    <a:off x="4657258" y="4854160"/>
                    <a:ext cx="804629" cy="23083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00B050"/>
                        </a:solidFill>
                      </a:rPr>
                      <a:t>Normal: 0</a:t>
                    </a:r>
                    <a:endParaRPr lang="zh-TW" altLang="en-US" sz="900" b="1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23" name="文字方塊 22"/>
                <p:cNvSpPr txBox="1"/>
                <p:nvPr/>
              </p:nvSpPr>
              <p:spPr>
                <a:xfrm>
                  <a:off x="4559480" y="4437334"/>
                  <a:ext cx="8477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Precision</a:t>
                  </a:r>
                </a:p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value</a:t>
                  </a:r>
                  <a:endParaRPr lang="zh-TW" altLang="en-US" sz="1000" b="1" dirty="0">
                    <a:solidFill>
                      <a:srgbClr val="0070C0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0" name="左中括弧 9"/>
                <p:cNvSpPr/>
                <p:nvPr/>
              </p:nvSpPr>
              <p:spPr>
                <a:xfrm>
                  <a:off x="5371303" y="4240164"/>
                  <a:ext cx="70338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左中括弧 26"/>
                <p:cNvSpPr/>
                <p:nvPr/>
              </p:nvSpPr>
              <p:spPr>
                <a:xfrm flipH="1">
                  <a:off x="6327667" y="4249728"/>
                  <a:ext cx="70912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左中括弧 43"/>
                <p:cNvSpPr/>
                <p:nvPr/>
              </p:nvSpPr>
              <p:spPr>
                <a:xfrm>
                  <a:off x="4596375" y="4249727"/>
                  <a:ext cx="70338" cy="800467"/>
                </a:xfrm>
                <a:prstGeom prst="leftBracket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>
                  <a:off x="4074484" y="4486617"/>
                  <a:ext cx="5720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000" b="1" dirty="0" smtClean="0">
                      <a:solidFill>
                        <a:srgbClr val="7030A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AVG</a:t>
                  </a:r>
                  <a:endParaRPr lang="zh-TW" altLang="en-US" sz="1000" b="1" dirty="0">
                    <a:solidFill>
                      <a:srgbClr val="7030A0"/>
                    </a:solidFill>
                    <a:latin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" name="群組 29"/>
              <p:cNvGrpSpPr/>
              <p:nvPr/>
            </p:nvGrpSpPr>
            <p:grpSpPr>
              <a:xfrm>
                <a:off x="5606163" y="4214587"/>
                <a:ext cx="1987548" cy="810031"/>
                <a:chOff x="4542492" y="4240164"/>
                <a:chExt cx="1987548" cy="810031"/>
              </a:xfrm>
            </p:grpSpPr>
            <p:grpSp>
              <p:nvGrpSpPr>
                <p:cNvPr id="31" name="群組 30"/>
                <p:cNvGrpSpPr/>
                <p:nvPr/>
              </p:nvGrpSpPr>
              <p:grpSpPr>
                <a:xfrm>
                  <a:off x="5488531" y="4240164"/>
                  <a:ext cx="804630" cy="774892"/>
                  <a:chOff x="4657258" y="4310100"/>
                  <a:chExt cx="804630" cy="774892"/>
                </a:xfrm>
              </p:grpSpPr>
              <p:sp>
                <p:nvSpPr>
                  <p:cNvPr id="39" name="文字方塊 38"/>
                  <p:cNvSpPr txBox="1"/>
                  <p:nvPr/>
                </p:nvSpPr>
                <p:spPr>
                  <a:xfrm>
                    <a:off x="4657259" y="4310100"/>
                    <a:ext cx="804629" cy="23083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FF0000"/>
                        </a:solidFill>
                      </a:rPr>
                      <a:t>Critical: 3</a:t>
                    </a:r>
                    <a:endParaRPr lang="zh-TW" altLang="en-US" sz="9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" name="文字方塊 39"/>
                  <p:cNvSpPr txBox="1"/>
                  <p:nvPr/>
                </p:nvSpPr>
                <p:spPr>
                  <a:xfrm>
                    <a:off x="4657259" y="4582130"/>
                    <a:ext cx="804629" cy="2308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chemeClr val="tx2"/>
                        </a:solidFill>
                      </a:rPr>
                      <a:t>Warning: </a:t>
                    </a:r>
                    <a:r>
                      <a:rPr lang="en-US" altLang="zh-TW" sz="900" b="1" dirty="0">
                        <a:solidFill>
                          <a:schemeClr val="tx2"/>
                        </a:solidFill>
                      </a:rPr>
                      <a:t>1</a:t>
                    </a:r>
                    <a:endParaRPr lang="zh-TW" altLang="en-US" sz="9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文字方塊 40"/>
                  <p:cNvSpPr txBox="1"/>
                  <p:nvPr/>
                </p:nvSpPr>
                <p:spPr>
                  <a:xfrm>
                    <a:off x="4657258" y="4854160"/>
                    <a:ext cx="804629" cy="23083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00B050"/>
                        </a:solidFill>
                      </a:rPr>
                      <a:t>Normal: 0</a:t>
                    </a:r>
                    <a:endParaRPr lang="zh-TW" altLang="en-US" sz="900" b="1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32" name="文字方塊 31"/>
                <p:cNvSpPr txBox="1"/>
                <p:nvPr/>
              </p:nvSpPr>
              <p:spPr>
                <a:xfrm>
                  <a:off x="4542492" y="4458676"/>
                  <a:ext cx="8282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Accuracy</a:t>
                  </a:r>
                </a:p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value</a:t>
                  </a:r>
                  <a:endParaRPr lang="zh-TW" altLang="en-US" sz="1000" b="1" dirty="0">
                    <a:solidFill>
                      <a:srgbClr val="0070C0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33" name="左中括弧 32"/>
                <p:cNvSpPr/>
                <p:nvPr/>
              </p:nvSpPr>
              <p:spPr>
                <a:xfrm>
                  <a:off x="5371303" y="4240164"/>
                  <a:ext cx="70338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左中括弧 37"/>
                <p:cNvSpPr/>
                <p:nvPr/>
              </p:nvSpPr>
              <p:spPr>
                <a:xfrm flipH="1">
                  <a:off x="6327667" y="4249728"/>
                  <a:ext cx="70912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左中括弧 46"/>
                <p:cNvSpPr/>
                <p:nvPr/>
              </p:nvSpPr>
              <p:spPr>
                <a:xfrm flipH="1">
                  <a:off x="6459128" y="4249727"/>
                  <a:ext cx="70912" cy="800467"/>
                </a:xfrm>
                <a:prstGeom prst="leftBracket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2" name="文字方塊 41"/>
              <p:cNvSpPr txBox="1"/>
              <p:nvPr/>
            </p:nvSpPr>
            <p:spPr>
              <a:xfrm>
                <a:off x="5329859" y="4498882"/>
                <a:ext cx="44719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300" b="1" dirty="0" smtClean="0">
                    <a:solidFill>
                      <a:srgbClr val="0070C0"/>
                    </a:solidFill>
                    <a:latin typeface="Verdana" panose="020B0604030504040204" pitchFamily="34" charset="0"/>
                  </a:rPr>
                  <a:t>+</a:t>
                </a:r>
                <a:endParaRPr lang="zh-TW" altLang="en-US" sz="1300" b="1" dirty="0">
                  <a:solidFill>
                    <a:srgbClr val="0070C0"/>
                  </a:solidFill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8050778" y="4810078"/>
              <a:ext cx="703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Period</a:t>
              </a:r>
              <a:endParaRPr lang="zh-TW" altLang="en-US" sz="1000" b="1" dirty="0">
                <a:solidFill>
                  <a:srgbClr val="7030A0"/>
                </a:solidFill>
                <a:latin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58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936481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(Normal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but Lower accuracy)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444" y="1089761"/>
            <a:ext cx="6675761" cy="248629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87636" y="452109"/>
            <a:ext cx="2864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確認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正常但可能有偏移問題的測項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93395" y="1300954"/>
            <a:ext cx="1145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612116" y="3655726"/>
            <a:ext cx="561108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精準度</a:t>
            </a:r>
            <a:r>
              <a:rPr lang="en-US" altLang="zh-TW" sz="1000" dirty="0" smtClean="0">
                <a:solidFill>
                  <a:srgbClr val="002060"/>
                </a:solidFill>
              </a:rPr>
              <a:t>(Accuracy)</a:t>
            </a:r>
            <a:r>
              <a:rPr lang="zh-TW" altLang="en-US" sz="1000" dirty="0" smtClean="0">
                <a:solidFill>
                  <a:srgbClr val="002060"/>
                </a:solidFill>
              </a:rPr>
              <a:t>低表示偏移程度高，只有雙邊規格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上下限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才有此指標，單邊規格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如</a:t>
            </a:r>
            <a:r>
              <a:rPr lang="en-US" altLang="zh-TW" sz="1000" dirty="0" smtClean="0">
                <a:solidFill>
                  <a:srgbClr val="002060"/>
                </a:solidFill>
              </a:rPr>
              <a:t>WLAN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smtClean="0">
                <a:solidFill>
                  <a:srgbClr val="002060"/>
                </a:solidFill>
              </a:rPr>
              <a:t>2GRSSI</a:t>
            </a:r>
            <a:r>
              <a:rPr lang="zh-TW" altLang="en-US" sz="1000" dirty="0" smtClean="0">
                <a:solidFill>
                  <a:srgbClr val="002060"/>
                </a:solidFill>
              </a:rPr>
              <a:t>測項為單邊規格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則無</a:t>
            </a:r>
            <a:r>
              <a:rPr lang="en-US" altLang="zh-TW" sz="1000" dirty="0" smtClean="0">
                <a:solidFill>
                  <a:srgbClr val="002060"/>
                </a:solidFill>
              </a:rPr>
              <a:t>Accuracy</a:t>
            </a:r>
            <a:r>
              <a:rPr lang="zh-TW" altLang="en-US" sz="1000" dirty="0" smtClean="0">
                <a:solidFill>
                  <a:srgbClr val="002060"/>
                </a:solidFill>
              </a:rPr>
              <a:t>指標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455198" y="3688063"/>
            <a:ext cx="1820006" cy="890615"/>
            <a:chOff x="294142" y="3750336"/>
            <a:chExt cx="1820006" cy="890615"/>
          </a:xfrm>
        </p:grpSpPr>
        <p:grpSp>
          <p:nvGrpSpPr>
            <p:cNvPr id="48" name="群組 47"/>
            <p:cNvGrpSpPr/>
            <p:nvPr/>
          </p:nvGrpSpPr>
          <p:grpSpPr>
            <a:xfrm>
              <a:off x="448405" y="3986365"/>
              <a:ext cx="1665743" cy="654586"/>
              <a:chOff x="343698" y="4214102"/>
              <a:chExt cx="1665743" cy="654586"/>
            </a:xfrm>
          </p:grpSpPr>
          <p:grpSp>
            <p:nvGrpSpPr>
              <p:cNvPr id="44" name="群組 43"/>
              <p:cNvGrpSpPr/>
              <p:nvPr/>
            </p:nvGrpSpPr>
            <p:grpSpPr>
              <a:xfrm>
                <a:off x="343698" y="4214102"/>
                <a:ext cx="1665743" cy="654586"/>
                <a:chOff x="399650" y="4184251"/>
                <a:chExt cx="1665743" cy="654586"/>
              </a:xfrm>
            </p:grpSpPr>
            <p:pic>
              <p:nvPicPr>
                <p:cNvPr id="36" name="圖片 3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650" y="4184251"/>
                  <a:ext cx="1665743" cy="654586"/>
                </a:xfrm>
                <a:prstGeom prst="rect">
                  <a:avLst/>
                </a:prstGeom>
              </p:spPr>
            </p:pic>
            <p:cxnSp>
              <p:nvCxnSpPr>
                <p:cNvPr id="38" name="直線接點 37"/>
                <p:cNvCxnSpPr/>
                <p:nvPr/>
              </p:nvCxnSpPr>
              <p:spPr>
                <a:xfrm>
                  <a:off x="466791" y="4291595"/>
                  <a:ext cx="1553840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>
                <a:xfrm>
                  <a:off x="466791" y="4718954"/>
                  <a:ext cx="1553840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直線接點 44"/>
              <p:cNvCxnSpPr/>
              <p:nvPr/>
            </p:nvCxnSpPr>
            <p:spPr>
              <a:xfrm flipH="1">
                <a:off x="663419" y="4463683"/>
                <a:ext cx="1" cy="214261"/>
              </a:xfrm>
              <a:prstGeom prst="line">
                <a:avLst/>
              </a:prstGeom>
              <a:ln w="19050">
                <a:solidFill>
                  <a:srgbClr val="FFFF00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字方塊 46"/>
              <p:cNvSpPr txBox="1"/>
              <p:nvPr/>
            </p:nvSpPr>
            <p:spPr>
              <a:xfrm>
                <a:off x="672211" y="4471393"/>
                <a:ext cx="650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00" dirty="0">
                    <a:solidFill>
                      <a:srgbClr val="FFFF00"/>
                    </a:solidFill>
                  </a:rPr>
                  <a:t>偏</a:t>
                </a:r>
                <a:r>
                  <a:rPr lang="zh-TW" altLang="en-US" sz="1000" dirty="0" smtClean="0">
                    <a:solidFill>
                      <a:srgbClr val="FFFF00"/>
                    </a:solidFill>
                  </a:rPr>
                  <a:t>上限</a:t>
                </a:r>
                <a:endParaRPr lang="zh-TW" altLang="en-US" sz="10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294142" y="3750336"/>
              <a:ext cx="4380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e.g.</a:t>
              </a:r>
              <a:endParaRPr lang="zh-TW" altLang="en-US" sz="1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266385" y="1591798"/>
            <a:ext cx="1098816" cy="1775035"/>
            <a:chOff x="325534" y="2963672"/>
            <a:chExt cx="1098816" cy="1775035"/>
          </a:xfrm>
        </p:grpSpPr>
        <p:grpSp>
          <p:nvGrpSpPr>
            <p:cNvPr id="52" name="群組 51"/>
            <p:cNvGrpSpPr/>
            <p:nvPr/>
          </p:nvGrpSpPr>
          <p:grpSpPr>
            <a:xfrm>
              <a:off x="629846" y="2963672"/>
              <a:ext cx="794504" cy="1775035"/>
              <a:chOff x="150269" y="1755129"/>
              <a:chExt cx="794504" cy="1775035"/>
            </a:xfrm>
          </p:grpSpPr>
          <p:sp>
            <p:nvSpPr>
              <p:cNvPr id="56" name="文字方塊 55"/>
              <p:cNvSpPr txBox="1"/>
              <p:nvPr/>
            </p:nvSpPr>
            <p:spPr>
              <a:xfrm>
                <a:off x="150269" y="1755129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Accuracy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294142" y="1929413"/>
                <a:ext cx="650631" cy="1600751"/>
                <a:chOff x="294142" y="1929413"/>
                <a:chExt cx="650631" cy="1600751"/>
              </a:xfrm>
            </p:grpSpPr>
            <p:grpSp>
              <p:nvGrpSpPr>
                <p:cNvPr id="58" name="群組 57"/>
                <p:cNvGrpSpPr/>
                <p:nvPr/>
              </p:nvGrpSpPr>
              <p:grpSpPr>
                <a:xfrm>
                  <a:off x="294142" y="2019934"/>
                  <a:ext cx="211016" cy="1402508"/>
                  <a:chOff x="198226" y="1508908"/>
                  <a:chExt cx="211016" cy="1402508"/>
                </a:xfrm>
              </p:grpSpPr>
              <p:cxnSp>
                <p:nvCxnSpPr>
                  <p:cNvPr id="63" name="直線接點 62"/>
                  <p:cNvCxnSpPr/>
                  <p:nvPr/>
                </p:nvCxnSpPr>
                <p:spPr>
                  <a:xfrm>
                    <a:off x="198226" y="1508908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接點 63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線接點 64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接點 65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線接點 66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線接點 67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線接點 68"/>
                  <p:cNvCxnSpPr/>
                  <p:nvPr/>
                </p:nvCxnSpPr>
                <p:spPr>
                  <a:xfrm flipH="1">
                    <a:off x="308529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文字方塊 58"/>
                <p:cNvSpPr txBox="1"/>
                <p:nvPr/>
              </p:nvSpPr>
              <p:spPr>
                <a:xfrm>
                  <a:off x="399650" y="1929413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00B050"/>
                      </a:solidFill>
                    </a:rPr>
                    <a:t>100%</a:t>
                  </a:r>
                  <a:endParaRPr lang="zh-TW" altLang="en-US" sz="8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60" name="文字方塊 59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75%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1" name="文字方塊 60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50%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2" name="文字方塊 61"/>
                <p:cNvSpPr txBox="1"/>
                <p:nvPr/>
              </p:nvSpPr>
              <p:spPr>
                <a:xfrm>
                  <a:off x="469985" y="3314720"/>
                  <a:ext cx="3964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53" name="文字方塊 52"/>
            <p:cNvSpPr txBox="1"/>
            <p:nvPr/>
          </p:nvSpPr>
          <p:spPr>
            <a:xfrm>
              <a:off x="325534" y="3271388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34724" y="363740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4724" y="417194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5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22278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(Higher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22779" y="447056"/>
            <a:ext cx="451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確認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正常但可能有偏移問題的測項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110399" y="1669970"/>
            <a:ext cx="290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觀察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過高的測項，可以討論是否上下限有更嚴格的設定。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</a:rPr>
              <a:t>&gt;10</a:t>
            </a:r>
            <a:r>
              <a:rPr lang="zh-TW" altLang="en-US" sz="1000" dirty="0" smtClean="0">
                <a:solidFill>
                  <a:srgbClr val="002060"/>
                </a:solidFill>
              </a:rPr>
              <a:t>為自行定義主要觀察測項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89" y="1023437"/>
            <a:ext cx="5153891" cy="20775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48" y="3394458"/>
            <a:ext cx="4158412" cy="1260668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H="1">
            <a:off x="3145226" y="2897835"/>
            <a:ext cx="87348" cy="491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1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/>
          <a:srcRect l="66688" t="12519" r="69" b="32773"/>
          <a:stretch/>
        </p:blipFill>
        <p:spPr>
          <a:xfrm>
            <a:off x="313544" y="1381012"/>
            <a:ext cx="3782657" cy="2452367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03060" cy="291259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en-US" altLang="zh-TW" b="1" dirty="0" err="1">
                <a:solidFill>
                  <a:schemeClr val="bg1"/>
                </a:solidFill>
              </a:rPr>
              <a:t>Cpk</a:t>
            </a:r>
            <a:r>
              <a:rPr lang="zh-TW" altLang="en-US" b="1" dirty="0">
                <a:solidFill>
                  <a:schemeClr val="bg1"/>
                </a:solidFill>
              </a:rPr>
              <a:t>查詢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24830" y="199146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24830" y="221760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24830" y="2437350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24830" y="2648241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24830" y="2865349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24830" y="3082457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24830" y="3312353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/>
          <p:cNvSpPr/>
          <p:nvPr/>
        </p:nvSpPr>
        <p:spPr>
          <a:xfrm>
            <a:off x="348098" y="2941139"/>
            <a:ext cx="62344" cy="505446"/>
          </a:xfrm>
          <a:prstGeom prst="leftBracket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左中括弧 33"/>
          <p:cNvSpPr/>
          <p:nvPr/>
        </p:nvSpPr>
        <p:spPr>
          <a:xfrm>
            <a:off x="351050" y="2050910"/>
            <a:ext cx="59391" cy="685896"/>
          </a:xfrm>
          <a:prstGeom prst="leftBracket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4572511" y="710338"/>
            <a:ext cx="3743368" cy="490514"/>
            <a:chOff x="4743961" y="1305489"/>
            <a:chExt cx="3743368" cy="490514"/>
          </a:xfrm>
        </p:grpSpPr>
        <p:sp>
          <p:nvSpPr>
            <p:cNvPr id="40" name="直線圖說文字 1 (加上框線和強調線) 39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275615"/>
                <a:gd name="adj4" fmla="val -15602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 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熱點圖查詢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以熱點圖的方式快速觀察各測項間的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差異比較</a:t>
              </a:r>
            </a:p>
          </p:txBody>
        </p:sp>
        <p:pic>
          <p:nvPicPr>
            <p:cNvPr id="41" name="圖片 40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42" name="群組 41"/>
          <p:cNvGrpSpPr/>
          <p:nvPr/>
        </p:nvGrpSpPr>
        <p:grpSpPr>
          <a:xfrm>
            <a:off x="4572511" y="1273903"/>
            <a:ext cx="3743368" cy="490514"/>
            <a:chOff x="4743961" y="1305489"/>
            <a:chExt cx="3743368" cy="490514"/>
          </a:xfrm>
        </p:grpSpPr>
        <p:sp>
          <p:nvSpPr>
            <p:cNvPr id="47" name="直線圖說文字 1 (加上框線和強調線) 46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210887"/>
                <a:gd name="adj4" fmla="val -1543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長期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(90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days)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趨勢查詢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快速查看測項</a:t>
              </a:r>
              <a:r>
                <a:rPr lang="en-US" altLang="zh-TW" sz="1000" dirty="0">
                  <a:solidFill>
                    <a:srgbClr val="002060"/>
                  </a:solidFill>
                </a:rPr>
                <a:t>90</a:t>
              </a:r>
              <a:r>
                <a:rPr lang="zh-TW" altLang="en-US" sz="1000" dirty="0">
                  <a:solidFill>
                    <a:srgbClr val="002060"/>
                  </a:solidFill>
                </a:rPr>
                <a:t>天內的日趨勢變化</a:t>
              </a:r>
            </a:p>
          </p:txBody>
        </p:sp>
        <p:pic>
          <p:nvPicPr>
            <p:cNvPr id="54" name="圖片 53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55" name="群組 54"/>
          <p:cNvGrpSpPr/>
          <p:nvPr/>
        </p:nvGrpSpPr>
        <p:grpSpPr>
          <a:xfrm>
            <a:off x="4572511" y="1848565"/>
            <a:ext cx="3743368" cy="490514"/>
            <a:chOff x="4743961" y="1305489"/>
            <a:chExt cx="3743368" cy="490514"/>
          </a:xfrm>
        </p:grpSpPr>
        <p:sp>
          <p:nvSpPr>
            <p:cNvPr id="56" name="直線圖說文字 1 (加上框線和強調線) 55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137097"/>
                <a:gd name="adj4" fmla="val -15772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短期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(1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day)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資訊查詢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快速查看測項任何一天內的量測值分佈情形</a:t>
              </a:r>
            </a:p>
          </p:txBody>
        </p:sp>
        <p:pic>
          <p:nvPicPr>
            <p:cNvPr id="57" name="圖片 56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58" name="群組 57"/>
          <p:cNvGrpSpPr/>
          <p:nvPr/>
        </p:nvGrpSpPr>
        <p:grpSpPr>
          <a:xfrm>
            <a:off x="4572511" y="2428251"/>
            <a:ext cx="3743368" cy="490514"/>
            <a:chOff x="4743961" y="1305489"/>
            <a:chExt cx="3743368" cy="490514"/>
          </a:xfrm>
        </p:grpSpPr>
        <p:sp>
          <p:nvSpPr>
            <p:cNvPr id="59" name="直線圖說文字 1 (加上框線和強調線) 58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58129"/>
                <a:gd name="adj4" fmla="val -15941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穩定度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精準度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(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偏移程度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)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比較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比較不同測項間穩定度</a:t>
              </a:r>
              <a:r>
                <a:rPr lang="en-US" altLang="zh-TW" sz="1000" dirty="0">
                  <a:solidFill>
                    <a:srgbClr val="002060"/>
                  </a:solidFill>
                </a:rPr>
                <a:t>&amp;</a:t>
              </a:r>
              <a:r>
                <a:rPr lang="zh-TW" altLang="en-US" sz="1000" dirty="0">
                  <a:solidFill>
                    <a:srgbClr val="002060"/>
                  </a:solidFill>
                </a:rPr>
                <a:t>精準度的曲線趨勢變化</a:t>
              </a:r>
            </a:p>
          </p:txBody>
        </p:sp>
        <p:pic>
          <p:nvPicPr>
            <p:cNvPr id="60" name="圖片 59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61" name="群組 60"/>
          <p:cNvGrpSpPr/>
          <p:nvPr/>
        </p:nvGrpSpPr>
        <p:grpSpPr>
          <a:xfrm>
            <a:off x="4572511" y="3005425"/>
            <a:ext cx="3743368" cy="490514"/>
            <a:chOff x="4743961" y="1305489"/>
            <a:chExt cx="3743368" cy="490514"/>
          </a:xfrm>
        </p:grpSpPr>
        <p:sp>
          <p:nvSpPr>
            <p:cNvPr id="62" name="直線圖說文字 1 (加上框線和強調線) 61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11777"/>
                <a:gd name="adj4" fmla="val -15772"/>
              </a:avLst>
            </a:prstGeom>
            <a:gradFill>
              <a:gsLst>
                <a:gs pos="100000">
                  <a:srgbClr val="00B050">
                    <a:alpha val="10000"/>
                  </a:srgbClr>
                </a:gs>
                <a:gs pos="0">
                  <a:srgbClr val="00B050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Station-type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daily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查詢以相同類型之</a:t>
              </a:r>
              <a:r>
                <a:rPr lang="en-US" altLang="zh-TW" sz="1000" dirty="0">
                  <a:solidFill>
                    <a:srgbClr val="002060"/>
                  </a:solidFill>
                </a:rPr>
                <a:t>Station</a:t>
              </a:r>
              <a:r>
                <a:rPr lang="zh-TW" altLang="en-US" sz="1000" dirty="0">
                  <a:solidFill>
                    <a:srgbClr val="002060"/>
                  </a:solidFill>
                </a:rPr>
                <a:t>計算之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及各統計資訊</a:t>
              </a:r>
            </a:p>
          </p:txBody>
        </p:sp>
        <p:pic>
          <p:nvPicPr>
            <p:cNvPr id="63" name="圖片 62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65" name="群組 64"/>
          <p:cNvGrpSpPr/>
          <p:nvPr/>
        </p:nvGrpSpPr>
        <p:grpSpPr>
          <a:xfrm>
            <a:off x="4572511" y="3582599"/>
            <a:ext cx="3743368" cy="490514"/>
            <a:chOff x="4743961" y="1305489"/>
            <a:chExt cx="3743368" cy="490514"/>
          </a:xfrm>
        </p:grpSpPr>
        <p:sp>
          <p:nvSpPr>
            <p:cNvPr id="66" name="直線圖說文字 1 (加上框線和強調線) 65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89451"/>
                <a:gd name="adj4" fmla="val -15942"/>
              </a:avLst>
            </a:prstGeom>
            <a:gradFill>
              <a:gsLst>
                <a:gs pos="100000">
                  <a:srgbClr val="00B050">
                    <a:alpha val="10000"/>
                  </a:srgbClr>
                </a:gs>
                <a:gs pos="0">
                  <a:srgbClr val="00B050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Station daily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查詢以每一</a:t>
              </a:r>
              <a:r>
                <a:rPr lang="en-US" altLang="zh-TW" sz="1000" dirty="0">
                  <a:solidFill>
                    <a:srgbClr val="002060"/>
                  </a:solidFill>
                </a:rPr>
                <a:t>Station</a:t>
              </a:r>
              <a:r>
                <a:rPr lang="zh-TW" altLang="en-US" sz="1000" dirty="0">
                  <a:solidFill>
                    <a:srgbClr val="002060"/>
                  </a:solidFill>
                </a:rPr>
                <a:t>計算之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及各統計資訊</a:t>
              </a:r>
              <a:endParaRPr lang="en-US" altLang="zh-TW" sz="1000" dirty="0">
                <a:solidFill>
                  <a:srgbClr val="002060"/>
                </a:solidFill>
              </a:endParaRPr>
            </a:p>
          </p:txBody>
        </p:sp>
        <p:pic>
          <p:nvPicPr>
            <p:cNvPr id="67" name="圖片 66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68" name="群組 67"/>
          <p:cNvGrpSpPr/>
          <p:nvPr/>
        </p:nvGrpSpPr>
        <p:grpSpPr>
          <a:xfrm>
            <a:off x="4572511" y="4159773"/>
            <a:ext cx="3743368" cy="490514"/>
            <a:chOff x="4743961" y="1305489"/>
            <a:chExt cx="3743368" cy="490514"/>
          </a:xfrm>
        </p:grpSpPr>
        <p:sp>
          <p:nvSpPr>
            <p:cNvPr id="69" name="直線圖說文字 1 (加上框線和強調線) 68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154179"/>
                <a:gd name="adj4" fmla="val -15603"/>
              </a:avLst>
            </a:prstGeom>
            <a:gradFill>
              <a:gsLst>
                <a:gs pos="100000">
                  <a:srgbClr val="00B050">
                    <a:alpha val="10000"/>
                  </a:srgbClr>
                </a:gs>
                <a:gs pos="0">
                  <a:srgbClr val="00B050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Port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查詢以</a:t>
              </a:r>
              <a:r>
                <a:rPr lang="en-US" altLang="zh-TW" sz="1000" dirty="0">
                  <a:solidFill>
                    <a:srgbClr val="002060"/>
                  </a:solidFill>
                </a:rPr>
                <a:t>Port</a:t>
              </a:r>
              <a:r>
                <a:rPr lang="zh-TW" altLang="en-US" sz="1000" dirty="0">
                  <a:solidFill>
                    <a:srgbClr val="002060"/>
                  </a:solidFill>
                </a:rPr>
                <a:t>為單位計算之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及各統計資訊</a:t>
              </a:r>
              <a:endParaRPr lang="en-US" altLang="zh-TW" sz="1000" dirty="0">
                <a:solidFill>
                  <a:srgbClr val="002060"/>
                </a:solidFill>
              </a:endParaRPr>
            </a:p>
          </p:txBody>
        </p:sp>
        <p:pic>
          <p:nvPicPr>
            <p:cNvPr id="70" name="圖片 69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1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37" y="1213429"/>
            <a:ext cx="5902039" cy="295262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446585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zh-TW" altLang="en-US" b="1" dirty="0" smtClean="0">
                <a:solidFill>
                  <a:srgbClr val="92B4F4"/>
                </a:solidFill>
              </a:rPr>
              <a:t>熱點圖查詢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0992" y="1387577"/>
            <a:ext cx="3254755" cy="19822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4273336" y="1363579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圓角矩形圖說文字 40"/>
          <p:cNvSpPr/>
          <p:nvPr/>
        </p:nvSpPr>
        <p:spPr>
          <a:xfrm>
            <a:off x="7105284" y="2569414"/>
            <a:ext cx="1275129" cy="338702"/>
          </a:xfrm>
          <a:prstGeom prst="wedgeRoundRectCallout">
            <a:avLst>
              <a:gd name="adj1" fmla="val -70596"/>
              <a:gd name="adj2" fmla="val -12970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chemeClr val="tx2"/>
                </a:solidFill>
              </a:rPr>
              <a:t>觀察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高低趨勢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2" name="圓角矩形圖說文字 41"/>
          <p:cNvSpPr/>
          <p:nvPr/>
        </p:nvSpPr>
        <p:spPr>
          <a:xfrm>
            <a:off x="7096237" y="3457170"/>
            <a:ext cx="1382045" cy="430622"/>
          </a:xfrm>
          <a:prstGeom prst="wedgeRoundRectCallout">
            <a:avLst>
              <a:gd name="adj1" fmla="val -62906"/>
              <a:gd name="adj2" fmla="val -11082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chemeClr val="tx2"/>
                </a:solidFill>
              </a:rPr>
              <a:t>熱點圖觀察測項間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比較情形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099837" y="767135"/>
            <a:ext cx="615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當多項測項比較時，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>
                <a:solidFill>
                  <a:srgbClr val="002060"/>
                </a:solidFill>
              </a:rPr>
              <a:t>曲線</a:t>
            </a:r>
            <a:r>
              <a:rPr lang="zh-TW" altLang="en-US" sz="1000" dirty="0" smtClean="0">
                <a:solidFill>
                  <a:srgbClr val="002060"/>
                </a:solidFill>
              </a:rPr>
              <a:t>圖較難比較差異，可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藉由熱點圖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(Heat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map)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來快速比較測項間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差異</a:t>
            </a:r>
            <a:r>
              <a:rPr lang="zh-TW" altLang="en-US" sz="1000" dirty="0" smtClean="0">
                <a:solidFill>
                  <a:srgbClr val="002060"/>
                </a:solidFill>
              </a:rPr>
              <a:t>，例如同類型的測項是否有差異，可以協助往下查詢是否出現問題點。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446584" y="460512"/>
            <a:ext cx="309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快速觀察測項間的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差</a:t>
            </a:r>
            <a:r>
              <a:rPr lang="zh-TW" altLang="en-US" sz="1000" dirty="0">
                <a:solidFill>
                  <a:srgbClr val="0000FF"/>
                </a:solidFill>
              </a:rPr>
              <a:t>異</a:t>
            </a:r>
            <a:r>
              <a:rPr lang="zh-TW" altLang="en-US" sz="1000" dirty="0" smtClean="0">
                <a:solidFill>
                  <a:srgbClr val="0000FF"/>
                </a:solidFill>
              </a:rPr>
              <a:t>比較。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142517" y="4165611"/>
            <a:ext cx="73357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可多選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r>
              <a:rPr lang="zh-TW" altLang="en-US" sz="1000" dirty="0" smtClean="0">
                <a:solidFill>
                  <a:srgbClr val="C00000"/>
                </a:solidFill>
              </a:rPr>
              <a:t>。</a:t>
            </a:r>
            <a:endParaRPr lang="en-US" altLang="zh-TW" sz="1000" dirty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用於比較多個測項的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趨勢，熱點圖顏色漸紅表示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偏低，顏色綠色表示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正常，其他顏色表示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處於臨界區域。</a:t>
            </a:r>
            <a:endParaRPr lang="en-US" altLang="zh-TW" sz="1000" dirty="0" smtClean="0">
              <a:solidFill>
                <a:srgbClr val="C0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7740597" y="939633"/>
            <a:ext cx="1279306" cy="1351962"/>
            <a:chOff x="7740597" y="939633"/>
            <a:chExt cx="1279306" cy="1351962"/>
          </a:xfrm>
        </p:grpSpPr>
        <p:sp>
          <p:nvSpPr>
            <p:cNvPr id="5" name="矩形 4"/>
            <p:cNvSpPr/>
            <p:nvPr/>
          </p:nvSpPr>
          <p:spPr>
            <a:xfrm>
              <a:off x="7742848" y="939633"/>
              <a:ext cx="1277055" cy="13519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5"/>
            <a:srcRect l="34845" r="29583" b="33356"/>
            <a:stretch/>
          </p:blipFill>
          <p:spPr>
            <a:xfrm>
              <a:off x="7973803" y="1412600"/>
              <a:ext cx="813217" cy="799422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018070" y="1631226"/>
              <a:ext cx="703385" cy="16625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40597" y="941204"/>
              <a:ext cx="1258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00FF"/>
                  </a:solidFill>
                </a:rPr>
                <a:t>Tips: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在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標題用滑鼠點擊選擇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View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或按下鍵盤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”v”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可放大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Panel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58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圖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52" y="1198206"/>
            <a:ext cx="6157814" cy="249659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zh-TW" altLang="en-US" b="1" dirty="0" smtClean="0">
                <a:solidFill>
                  <a:srgbClr val="92B4F4"/>
                </a:solidFill>
              </a:rPr>
              <a:t>長期趨勢查詢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702364" y="460512"/>
            <a:ext cx="2781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快速查看測項</a:t>
            </a:r>
            <a:r>
              <a:rPr lang="en-US" altLang="zh-TW" sz="1000" dirty="0" smtClean="0">
                <a:solidFill>
                  <a:srgbClr val="0000FF"/>
                </a:solidFill>
              </a:rPr>
              <a:t>90</a:t>
            </a:r>
            <a:r>
              <a:rPr lang="zh-TW" altLang="en-US" sz="1000" dirty="0" smtClean="0">
                <a:solidFill>
                  <a:srgbClr val="0000FF"/>
                </a:solidFill>
              </a:rPr>
              <a:t>天內的日趨勢變化。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9723" y="1406764"/>
            <a:ext cx="1732883" cy="14707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935910" y="135079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2263" y="2083505"/>
            <a:ext cx="3530777" cy="15836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992586" y="2617637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704835" y="3432036"/>
            <a:ext cx="1203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偏移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08584" y="2085627"/>
            <a:ext cx="2494413" cy="157962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4143122" y="3289306"/>
            <a:ext cx="0" cy="19594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3908584" y="3433764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 flipV="1">
            <a:off x="4143122" y="2274579"/>
            <a:ext cx="2177" cy="207739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2577" y="2064104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87752" y="816360"/>
            <a:ext cx="8293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主要分成兩部分，下圖左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黃框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為動態查詢區塊；右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橘框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為固定</a:t>
            </a:r>
            <a:r>
              <a:rPr lang="en-US" altLang="zh-TW" sz="1000" dirty="0" smtClean="0">
                <a:solidFill>
                  <a:srgbClr val="002060"/>
                </a:solidFill>
              </a:rPr>
              <a:t>90</a:t>
            </a:r>
            <a:r>
              <a:rPr lang="zh-TW" altLang="en-US" sz="1000" dirty="0" smtClean="0">
                <a:solidFill>
                  <a:srgbClr val="002060"/>
                </a:solidFill>
              </a:rPr>
              <a:t>天長期趨勢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參考用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683565" y="1220260"/>
            <a:ext cx="416704" cy="11616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4751048" y="1349429"/>
            <a:ext cx="16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可選擇時段來看指標趨勢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510491" y="2355329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510491" y="3141559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FFFF00"/>
                </a:solidFill>
              </a:rPr>
              <a:t>精準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度指標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438644" y="2389212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5365506" y="2918291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長期日平均趨勢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5349557" y="3410074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長期標準差趨勢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8" name="圓角矩形圖說文字 87"/>
          <p:cNvSpPr/>
          <p:nvPr/>
        </p:nvSpPr>
        <p:spPr>
          <a:xfrm>
            <a:off x="6511110" y="2401771"/>
            <a:ext cx="2568536" cy="978490"/>
          </a:xfrm>
          <a:prstGeom prst="wedgeRoundRectCallout">
            <a:avLst>
              <a:gd name="adj1" fmla="val -55339"/>
              <a:gd name="adj2" fmla="val 13063"/>
              <a:gd name="adj3" fmla="val 16667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6434276" y="2444318"/>
            <a:ext cx="2610266" cy="904022"/>
            <a:chOff x="5138962" y="3787695"/>
            <a:chExt cx="2610266" cy="904022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1239" y="3898502"/>
              <a:ext cx="1867989" cy="693853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5276382" y="3787695"/>
              <a:ext cx="6894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FF0000"/>
                  </a:solidFill>
                </a:rPr>
                <a:t>USL(</a:t>
              </a:r>
              <a:r>
                <a:rPr lang="zh-TW" altLang="en-US" sz="800" dirty="0" smtClean="0">
                  <a:solidFill>
                    <a:srgbClr val="FF0000"/>
                  </a:solidFill>
                </a:rPr>
                <a:t>上限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)</a:t>
              </a:r>
              <a:endParaRPr lang="zh-TW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268450" y="4476273"/>
              <a:ext cx="6894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</a:rPr>
                <a:t>L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SL(</a:t>
              </a:r>
              <a:r>
                <a:rPr lang="zh-TW" altLang="en-US" sz="800" dirty="0">
                  <a:solidFill>
                    <a:srgbClr val="FF0000"/>
                  </a:solidFill>
                </a:rPr>
                <a:t>下</a:t>
              </a:r>
              <a:r>
                <a:rPr lang="zh-TW" altLang="en-US" sz="800" dirty="0" smtClean="0">
                  <a:solidFill>
                    <a:srgbClr val="FF0000"/>
                  </a:solidFill>
                </a:rPr>
                <a:t>限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)</a:t>
              </a:r>
              <a:endParaRPr lang="zh-TW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138962" y="3947592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B0F0"/>
                  </a:solidFill>
                </a:rPr>
                <a:t>MAX(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最大值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)</a:t>
              </a:r>
              <a:endParaRPr lang="zh-TW" alt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5138962" y="4290847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B0F0"/>
                  </a:solidFill>
                </a:rPr>
                <a:t>MIN(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最小值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)</a:t>
              </a:r>
              <a:endParaRPr lang="zh-TW" alt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138962" y="4119220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chemeClr val="tx2"/>
                  </a:solidFill>
                </a:rPr>
                <a:t>AVG(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日平均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)</a:t>
              </a:r>
              <a:endParaRPr lang="zh-TW" altLang="en-US" sz="800" dirty="0">
                <a:solidFill>
                  <a:schemeClr val="tx2"/>
                </a:solidFill>
              </a:endParaRPr>
            </a:p>
          </p:txBody>
        </p:sp>
        <p:cxnSp>
          <p:nvCxnSpPr>
            <p:cNvPr id="52" name="直線單箭頭接點 51"/>
            <p:cNvCxnSpPr/>
            <p:nvPr/>
          </p:nvCxnSpPr>
          <p:spPr>
            <a:xfrm>
              <a:off x="5844487" y="4390209"/>
              <a:ext cx="200409" cy="0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>
              <a:off x="5857733" y="4037592"/>
              <a:ext cx="200409" cy="0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5865664" y="4207519"/>
              <a:ext cx="228205" cy="19423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287752" y="3686936"/>
            <a:ext cx="62616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點選查詢選單，選擇機種、站別類型以及測項，皆為單選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可選擇不同時段來觀看測項長期的的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、穩定度、精準度等趨勢分佈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上圖左方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endParaRPr lang="en-US" altLang="zh-TW" sz="1000" dirty="0">
              <a:solidFill>
                <a:srgbClr val="C00000"/>
              </a:solidFill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6387218" y="1912434"/>
            <a:ext cx="460511" cy="28800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6786070" y="1757371"/>
            <a:ext cx="15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固定長期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(90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天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趨勢</a:t>
            </a:r>
            <a:endParaRPr lang="en-US" altLang="zh-TW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參考用，不可動態查詢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cxnSp>
        <p:nvCxnSpPr>
          <p:cNvPr id="102" name="直線單箭頭接點 101"/>
          <p:cNvCxnSpPr/>
          <p:nvPr/>
        </p:nvCxnSpPr>
        <p:spPr>
          <a:xfrm flipV="1">
            <a:off x="3170832" y="1470713"/>
            <a:ext cx="1663339" cy="60644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5" idx="2"/>
          </p:cNvCxnSpPr>
          <p:nvPr/>
        </p:nvCxnSpPr>
        <p:spPr>
          <a:xfrm flipH="1" flipV="1">
            <a:off x="1186165" y="1553834"/>
            <a:ext cx="240326" cy="52332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70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97" y="1202283"/>
            <a:ext cx="6147691" cy="249854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zh-TW" altLang="en-US" b="1" dirty="0" smtClean="0">
                <a:solidFill>
                  <a:srgbClr val="92B4F4"/>
                </a:solidFill>
              </a:rPr>
              <a:t>短期資訊查詢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645257" y="460512"/>
            <a:ext cx="3162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快速查看任何一天內測項的量測值分佈情形。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885" y="2086250"/>
            <a:ext cx="3799344" cy="15836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137173" y="2088372"/>
            <a:ext cx="2227446" cy="157962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81345" y="1409509"/>
            <a:ext cx="1732883" cy="14707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897532" y="1353539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3280323" y="1556579"/>
            <a:ext cx="1530257" cy="52967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569529" y="1223005"/>
            <a:ext cx="492362" cy="9171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712670" y="1352174"/>
            <a:ext cx="16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可選擇時段來看指標狀況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21173" y="2651024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量測值分佈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903053" y="3423630"/>
            <a:ext cx="1202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量測值統計直方圖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692905" y="2225899"/>
            <a:ext cx="788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四</a:t>
            </a:r>
            <a:r>
              <a:rPr lang="zh-TW" altLang="en-US" sz="1000" b="1" dirty="0">
                <a:solidFill>
                  <a:srgbClr val="FFFF00"/>
                </a:solidFill>
              </a:rPr>
              <a:t>分位數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43524" y="2129663"/>
            <a:ext cx="47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err="1" smtClean="0">
                <a:solidFill>
                  <a:srgbClr val="FFFF00"/>
                </a:solidFill>
              </a:rPr>
              <a:t>Cp</a:t>
            </a:r>
            <a:r>
              <a:rPr lang="en-US" altLang="zh-TW" sz="1000" b="1" dirty="0" err="1">
                <a:solidFill>
                  <a:srgbClr val="FFFF00"/>
                </a:solidFill>
              </a:rPr>
              <a:t>k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33048" y="2878050"/>
            <a:ext cx="738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88284" y="3273950"/>
            <a:ext cx="796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330480" y="2631829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長期日平均趨勢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338455" y="3423629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長期標準差趨勢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421576" y="1886639"/>
            <a:ext cx="2645370" cy="978490"/>
            <a:chOff x="6342446" y="1640144"/>
            <a:chExt cx="2645370" cy="978490"/>
          </a:xfrm>
        </p:grpSpPr>
        <p:sp>
          <p:nvSpPr>
            <p:cNvPr id="26" name="圓角矩形圖說文字 25"/>
            <p:cNvSpPr/>
            <p:nvPr/>
          </p:nvSpPr>
          <p:spPr>
            <a:xfrm>
              <a:off x="6419280" y="1640144"/>
              <a:ext cx="2568536" cy="978490"/>
            </a:xfrm>
            <a:prstGeom prst="wedgeRoundRectCallout">
              <a:avLst>
                <a:gd name="adj1" fmla="val -64332"/>
                <a:gd name="adj2" fmla="val 8926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2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1000" dirty="0">
                <a:solidFill>
                  <a:srgbClr val="002060"/>
                </a:solidFill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6342446" y="1682691"/>
              <a:ext cx="2610266" cy="904022"/>
              <a:chOff x="5138962" y="3787695"/>
              <a:chExt cx="2610266" cy="904022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1239" y="3898502"/>
                <a:ext cx="1867989" cy="693853"/>
              </a:xfrm>
              <a:prstGeom prst="rect">
                <a:avLst/>
              </a:prstGeom>
            </p:spPr>
          </p:pic>
          <p:sp>
            <p:nvSpPr>
              <p:cNvPr id="29" name="文字方塊 28"/>
              <p:cNvSpPr txBox="1"/>
              <p:nvPr/>
            </p:nvSpPr>
            <p:spPr>
              <a:xfrm>
                <a:off x="5276382" y="3787695"/>
                <a:ext cx="68948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FF0000"/>
                    </a:solidFill>
                  </a:rPr>
                  <a:t>USL(</a:t>
                </a:r>
                <a:r>
                  <a:rPr lang="zh-TW" altLang="en-US" sz="800" dirty="0" smtClean="0">
                    <a:solidFill>
                      <a:srgbClr val="FF0000"/>
                    </a:solidFill>
                  </a:rPr>
                  <a:t>上限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5268450" y="4476273"/>
                <a:ext cx="68948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</a:rPr>
                  <a:t>L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SL(</a:t>
                </a:r>
                <a:r>
                  <a:rPr lang="zh-TW" altLang="en-US" sz="800" dirty="0">
                    <a:solidFill>
                      <a:srgbClr val="FF0000"/>
                    </a:solidFill>
                  </a:rPr>
                  <a:t>下</a:t>
                </a:r>
                <a:r>
                  <a:rPr lang="zh-TW" altLang="en-US" sz="800" dirty="0" smtClean="0">
                    <a:solidFill>
                      <a:srgbClr val="FF0000"/>
                    </a:solidFill>
                  </a:rPr>
                  <a:t>限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5138962" y="3947592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00B0F0"/>
                    </a:solidFill>
                  </a:rPr>
                  <a:t>MAX(</a:t>
                </a:r>
                <a:r>
                  <a:rPr lang="zh-TW" altLang="en-US" sz="800" dirty="0" smtClean="0">
                    <a:solidFill>
                      <a:srgbClr val="00B0F0"/>
                    </a:solidFill>
                  </a:rPr>
                  <a:t>最大值</a:t>
                </a:r>
                <a:r>
                  <a:rPr lang="en-US" altLang="zh-TW" sz="800" dirty="0" smtClean="0">
                    <a:solidFill>
                      <a:srgbClr val="00B0F0"/>
                    </a:solidFill>
                  </a:rPr>
                  <a:t>)</a:t>
                </a:r>
                <a:endParaRPr lang="zh-TW" altLang="en-US" sz="8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5138962" y="4290847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00B0F0"/>
                    </a:solidFill>
                  </a:rPr>
                  <a:t>MIN(</a:t>
                </a:r>
                <a:r>
                  <a:rPr lang="zh-TW" altLang="en-US" sz="800" dirty="0" smtClean="0">
                    <a:solidFill>
                      <a:srgbClr val="00B0F0"/>
                    </a:solidFill>
                  </a:rPr>
                  <a:t>最小值</a:t>
                </a:r>
                <a:r>
                  <a:rPr lang="en-US" altLang="zh-TW" sz="800" dirty="0" smtClean="0">
                    <a:solidFill>
                      <a:srgbClr val="00B0F0"/>
                    </a:solidFill>
                  </a:rPr>
                  <a:t>)</a:t>
                </a:r>
                <a:endParaRPr lang="zh-TW" altLang="en-US" sz="8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5138962" y="4119220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chemeClr val="tx2"/>
                    </a:solidFill>
                  </a:rPr>
                  <a:t>AVG(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日平均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)</a:t>
                </a:r>
                <a:endParaRPr lang="zh-TW" altLang="en-US" sz="8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4" name="直線單箭頭接點 33"/>
              <p:cNvCxnSpPr/>
              <p:nvPr/>
            </p:nvCxnSpPr>
            <p:spPr>
              <a:xfrm>
                <a:off x="5844487" y="4390209"/>
                <a:ext cx="200409" cy="0"/>
              </a:xfrm>
              <a:prstGeom prst="straightConnector1">
                <a:avLst/>
              </a:prstGeom>
              <a:ln w="95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>
                <a:off x="5857733" y="4037592"/>
                <a:ext cx="200409" cy="0"/>
              </a:xfrm>
              <a:prstGeom prst="straightConnector1">
                <a:avLst/>
              </a:prstGeom>
              <a:ln w="95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/>
              <p:cNvCxnSpPr/>
              <p:nvPr/>
            </p:nvCxnSpPr>
            <p:spPr>
              <a:xfrm flipV="1">
                <a:off x="5865664" y="4207519"/>
                <a:ext cx="228205" cy="19423"/>
              </a:xfrm>
              <a:prstGeom prst="straightConnector1">
                <a:avLst/>
              </a:prstGeom>
              <a:ln w="95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直線單箭頭接點 36"/>
          <p:cNvCxnSpPr/>
          <p:nvPr/>
        </p:nvCxnSpPr>
        <p:spPr>
          <a:xfrm>
            <a:off x="4431985" y="3131053"/>
            <a:ext cx="0" cy="19594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197447" y="3275511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87752" y="3700828"/>
            <a:ext cx="47462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點選查詢選單，選擇機種、站別類型以及測項，皆為單選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觀看測項的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、穩定度、精準度以及量測值分佈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上圖左方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endParaRPr lang="en-US" altLang="zh-TW" sz="1000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6364619" y="3190616"/>
            <a:ext cx="338766" cy="10351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641726" y="3139063"/>
            <a:ext cx="15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固定長期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(90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天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趨勢</a:t>
            </a:r>
            <a:endParaRPr lang="en-US" altLang="zh-TW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參考用，不可動態查詢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87752" y="816360"/>
            <a:ext cx="6839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主要分成兩部分，下圖左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黃框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為動態查詢區塊；右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橘框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為固定</a:t>
            </a:r>
            <a:r>
              <a:rPr lang="en-US" altLang="zh-TW" sz="1000" dirty="0" smtClean="0">
                <a:solidFill>
                  <a:srgbClr val="002060"/>
                </a:solidFill>
              </a:rPr>
              <a:t>90</a:t>
            </a:r>
            <a:r>
              <a:rPr lang="zh-TW" altLang="en-US" sz="1000" dirty="0" smtClean="0">
                <a:solidFill>
                  <a:srgbClr val="002060"/>
                </a:solidFill>
              </a:rPr>
              <a:t>天長期趨勢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參考用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H="1" flipV="1">
            <a:off x="1186165" y="1553834"/>
            <a:ext cx="240326" cy="52332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0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8" y="1246645"/>
            <a:ext cx="8022261" cy="2384238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201125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測項穩定度與精準度比較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4195352" y="460512"/>
            <a:ext cx="3638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比較不同測項間穩定度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精準度趨勢曲線的差異。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266" y="1523006"/>
            <a:ext cx="2773457" cy="1459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152714" y="147286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70834" y="2244877"/>
            <a:ext cx="106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</a:t>
            </a:r>
            <a:r>
              <a:rPr lang="zh-TW" altLang="en-US" sz="1000" b="1" dirty="0">
                <a:solidFill>
                  <a:srgbClr val="FFFF00"/>
                </a:solidFill>
              </a:rPr>
              <a:t>指標</a:t>
            </a:r>
          </a:p>
        </p:txBody>
      </p:sp>
      <p:sp>
        <p:nvSpPr>
          <p:cNvPr id="22" name="矩形 21"/>
          <p:cNvSpPr/>
          <p:nvPr/>
        </p:nvSpPr>
        <p:spPr>
          <a:xfrm>
            <a:off x="7456526" y="1274160"/>
            <a:ext cx="549270" cy="12621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305134" y="1406600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時段選擇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352118" y="2244877"/>
            <a:ext cx="1227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49500" y="3680752"/>
            <a:ext cx="589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可多選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r>
              <a:rPr lang="zh-TW" altLang="en-US" sz="1000" dirty="0" smtClean="0">
                <a:solidFill>
                  <a:srgbClr val="C00000"/>
                </a:solidFill>
              </a:rPr>
              <a:t>。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觀察多個測項之間的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、穩定度指標、偏移指標的比較。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如果需要了解數值範圍，可參考</a:t>
            </a:r>
            <a:r>
              <a:rPr lang="en-US" altLang="zh-TW" sz="1000" dirty="0" smtClean="0">
                <a:solidFill>
                  <a:srgbClr val="C00000"/>
                </a:solidFill>
              </a:rPr>
              <a:t>Mean value</a:t>
            </a:r>
            <a:r>
              <a:rPr lang="zh-TW" altLang="en-US" sz="1000" dirty="0" smtClean="0">
                <a:solidFill>
                  <a:srgbClr val="C00000"/>
                </a:solidFill>
              </a:rPr>
              <a:t>趨勢，得知哪些測項量測值情形。</a:t>
            </a:r>
            <a:endParaRPr lang="en-US" altLang="zh-TW" sz="1000" dirty="0" smtClean="0">
              <a:solidFill>
                <a:srgbClr val="C0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65068" y="816360"/>
            <a:ext cx="6662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主要用於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多測項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趨勢的比較，可觀察不同測項間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、精準度、偏移程度比較。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30" name="直線接點 29"/>
          <p:cNvCxnSpPr/>
          <p:nvPr/>
        </p:nvCxnSpPr>
        <p:spPr>
          <a:xfrm>
            <a:off x="1720775" y="674297"/>
            <a:ext cx="0" cy="32007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 rot="16200000">
            <a:off x="-265042" y="1856319"/>
            <a:ext cx="345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sz="40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821147" y="581395"/>
            <a:ext cx="3126510" cy="553998"/>
            <a:chOff x="1821147" y="581395"/>
            <a:chExt cx="3126510" cy="553998"/>
          </a:xfrm>
        </p:grpSpPr>
        <p:sp>
          <p:nvSpPr>
            <p:cNvPr id="7" name="矩形 6">
              <a:hlinkClick r:id="rId2" action="ppaction://hlinksldjump"/>
            </p:cNvPr>
            <p:cNvSpPr/>
            <p:nvPr/>
          </p:nvSpPr>
          <p:spPr>
            <a:xfrm>
              <a:off x="2369126" y="699408"/>
              <a:ext cx="2578531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 smtClean="0">
                  <a:solidFill>
                    <a:schemeClr val="accent4">
                      <a:lumMod val="75000"/>
                    </a:schemeClr>
                  </a:solidFill>
                </a:rPr>
                <a:t>Introduction &amp; Login</a:t>
              </a:r>
              <a:endParaRPr lang="zh-TW" altLang="en-US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821147" y="581395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TW" altLang="en-US" sz="3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824343" y="1238541"/>
            <a:ext cx="2434329" cy="553998"/>
            <a:chOff x="1824343" y="1195765"/>
            <a:chExt cx="2434329" cy="553998"/>
          </a:xfrm>
        </p:grpSpPr>
        <p:sp>
          <p:nvSpPr>
            <p:cNvPr id="18" name="矩形 17">
              <a:hlinkClick r:id="rId3" action="ppaction://hlinksldjump"/>
            </p:cNvPr>
            <p:cNvSpPr/>
            <p:nvPr/>
          </p:nvSpPr>
          <p:spPr>
            <a:xfrm>
              <a:off x="2369126" y="1305282"/>
              <a:ext cx="1889546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00B0F0"/>
                  </a:solidFill>
                </a:rPr>
                <a:t>System Structure</a:t>
              </a:r>
              <a:endParaRPr lang="zh-TW" altLang="en-US" sz="1600" b="1" dirty="0">
                <a:solidFill>
                  <a:srgbClr val="00B0F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824343" y="1195765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TW" altLang="en-US" sz="3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824343" y="1895687"/>
            <a:ext cx="6162270" cy="553998"/>
            <a:chOff x="1824343" y="1810135"/>
            <a:chExt cx="6162270" cy="553998"/>
          </a:xfrm>
        </p:grpSpPr>
        <p:sp>
          <p:nvSpPr>
            <p:cNvPr id="20" name="矩形 19">
              <a:hlinkClick r:id="rId4" action="ppaction://hlinksldjump"/>
            </p:cNvPr>
            <p:cNvSpPr/>
            <p:nvPr/>
          </p:nvSpPr>
          <p:spPr>
            <a:xfrm>
              <a:off x="2369126" y="1924346"/>
              <a:ext cx="5617487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92B4F4"/>
                  </a:solidFill>
                </a:rPr>
                <a:t>System Structure-1:</a:t>
              </a:r>
              <a:r>
                <a:rPr lang="zh-TW" altLang="en-US" sz="1600" b="1" dirty="0">
                  <a:solidFill>
                    <a:srgbClr val="92B4F4"/>
                  </a:solidFill>
                </a:rPr>
                <a:t> </a:t>
              </a:r>
              <a:r>
                <a:rPr lang="en-US" altLang="zh-TW" sz="1600" b="1" dirty="0">
                  <a:solidFill>
                    <a:srgbClr val="92B4F4"/>
                  </a:solidFill>
                </a:rPr>
                <a:t>Query dashboard list introduction</a:t>
              </a:r>
              <a:endParaRPr lang="zh-TW" altLang="en-US" sz="1600" b="1" dirty="0">
                <a:solidFill>
                  <a:srgbClr val="92B4F4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824343" y="1810135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92B4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zh-TW" altLang="en-US" sz="3000" b="1" dirty="0">
                <a:solidFill>
                  <a:srgbClr val="92B4F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821147" y="2552833"/>
            <a:ext cx="6254987" cy="553998"/>
            <a:chOff x="1821147" y="2346863"/>
            <a:chExt cx="6254987" cy="553998"/>
          </a:xfrm>
        </p:grpSpPr>
        <p:sp>
          <p:nvSpPr>
            <p:cNvPr id="22" name="矩形 21">
              <a:hlinkClick r:id="rId5" action="ppaction://hlinksldjump"/>
            </p:cNvPr>
            <p:cNvSpPr/>
            <p:nvPr/>
          </p:nvSpPr>
          <p:spPr>
            <a:xfrm>
              <a:off x="2369126" y="2464244"/>
              <a:ext cx="5707008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90D7FF"/>
                  </a:solidFill>
                </a:rPr>
                <a:t>System Structure-2:</a:t>
              </a:r>
              <a:r>
                <a:rPr lang="zh-TW" altLang="en-US" sz="1600" b="1" dirty="0">
                  <a:solidFill>
                    <a:srgbClr val="90D7FF"/>
                  </a:solidFill>
                </a:rPr>
                <a:t> </a:t>
              </a:r>
              <a:r>
                <a:rPr lang="en-US" altLang="zh-TW" sz="1600" b="1" dirty="0">
                  <a:solidFill>
                    <a:srgbClr val="90D7FF"/>
                  </a:solidFill>
                </a:rPr>
                <a:t>Metrics dashboard introduction</a:t>
              </a:r>
              <a:endParaRPr lang="zh-TW" altLang="en-US" sz="1600" b="1" dirty="0">
                <a:solidFill>
                  <a:srgbClr val="90D7FF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821147" y="2346863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90D7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endParaRPr lang="zh-TW" altLang="en-US" sz="3000" b="1" dirty="0">
                <a:solidFill>
                  <a:srgbClr val="90D7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824343" y="3209979"/>
            <a:ext cx="3860283" cy="553998"/>
            <a:chOff x="1824343" y="2851896"/>
            <a:chExt cx="3860283" cy="553998"/>
          </a:xfrm>
        </p:grpSpPr>
        <p:sp>
          <p:nvSpPr>
            <p:cNvPr id="17" name="矩形 16">
              <a:hlinkClick r:id="rId6" action="ppaction://hlinksldjump"/>
            </p:cNvPr>
            <p:cNvSpPr/>
            <p:nvPr/>
          </p:nvSpPr>
          <p:spPr>
            <a:xfrm>
              <a:off x="2369126" y="2966979"/>
              <a:ext cx="3315500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5AB7BF"/>
                  </a:solidFill>
                </a:rPr>
                <a:t>How to use: for example</a:t>
              </a:r>
              <a:endParaRPr lang="zh-TW" altLang="en-US" sz="1600" b="1" dirty="0">
                <a:solidFill>
                  <a:srgbClr val="5AB7BF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824343" y="2851896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5AB7B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41</a:t>
              </a:r>
            </a:p>
          </p:txBody>
        </p:sp>
      </p:grpSp>
      <p:pic>
        <p:nvPicPr>
          <p:cNvPr id="41" name="圖片 4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595" y="717995"/>
            <a:ext cx="319719" cy="319719"/>
          </a:xfrm>
          <a:prstGeom prst="rect">
            <a:avLst/>
          </a:prstGeom>
        </p:spPr>
      </p:pic>
      <p:pic>
        <p:nvPicPr>
          <p:cNvPr id="42" name="圖片 4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876" y="1354256"/>
            <a:ext cx="319719" cy="319719"/>
          </a:xfrm>
          <a:prstGeom prst="rect">
            <a:avLst/>
          </a:prstGeom>
        </p:spPr>
      </p:pic>
      <p:pic>
        <p:nvPicPr>
          <p:cNvPr id="43" name="圖片 4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753" y="2021652"/>
            <a:ext cx="319719" cy="319719"/>
          </a:xfrm>
          <a:prstGeom prst="rect">
            <a:avLst/>
          </a:prstGeom>
        </p:spPr>
      </p:pic>
      <p:pic>
        <p:nvPicPr>
          <p:cNvPr id="44" name="圖片 4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877" y="2671738"/>
            <a:ext cx="319719" cy="319719"/>
          </a:xfrm>
          <a:prstGeom prst="rect">
            <a:avLst/>
          </a:prstGeom>
        </p:spPr>
      </p:pic>
      <p:pic>
        <p:nvPicPr>
          <p:cNvPr id="45" name="圖片 4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150" y="3327118"/>
            <a:ext cx="319719" cy="319719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71640" y="4112084"/>
            <a:ext cx="8651631" cy="523220"/>
            <a:chOff x="371640" y="4112084"/>
            <a:chExt cx="8651631" cy="523220"/>
          </a:xfrm>
        </p:grpSpPr>
        <p:grpSp>
          <p:nvGrpSpPr>
            <p:cNvPr id="6" name="群組 5"/>
            <p:cNvGrpSpPr/>
            <p:nvPr/>
          </p:nvGrpSpPr>
          <p:grpSpPr>
            <a:xfrm>
              <a:off x="371640" y="4112084"/>
              <a:ext cx="8651631" cy="523220"/>
              <a:chOff x="287747" y="3811016"/>
              <a:chExt cx="8651631" cy="523220"/>
            </a:xfrm>
          </p:grpSpPr>
          <p:sp>
            <p:nvSpPr>
              <p:cNvPr id="5" name="文字方塊 4"/>
              <p:cNvSpPr txBox="1"/>
              <p:nvPr/>
            </p:nvSpPr>
            <p:spPr>
              <a:xfrm>
                <a:off x="287747" y="3811016"/>
                <a:ext cx="86516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※</a:t>
                </a:r>
                <a:r>
                  <a:rPr lang="zh-TW" altLang="en-US" dirty="0" smtClean="0"/>
                  <a:t> 本文件主要介紹系統架構、</a:t>
                </a:r>
                <a:r>
                  <a:rPr lang="en-US" altLang="zh-TW" dirty="0" smtClean="0"/>
                  <a:t>Dashboard</a:t>
                </a:r>
                <a:r>
                  <a:rPr lang="zh-TW" altLang="en-US" dirty="0" smtClean="0"/>
                  <a:t>功能簡介</a:t>
                </a:r>
                <a:r>
                  <a:rPr lang="en-US" altLang="zh-TW" dirty="0" smtClean="0"/>
                  <a:t>&amp;</a:t>
                </a:r>
                <a:r>
                  <a:rPr lang="zh-TW" altLang="en-US" dirty="0" smtClean="0"/>
                  <a:t>實際操作方法介紹</a:t>
                </a:r>
                <a:endParaRPr lang="en-US" altLang="zh-TW" dirty="0" smtClean="0"/>
              </a:p>
              <a:p>
                <a:r>
                  <a:rPr lang="en-US" altLang="zh-TW" dirty="0" smtClean="0"/>
                  <a:t>※</a:t>
                </a:r>
                <a:r>
                  <a:rPr lang="zh-TW" altLang="en-US" dirty="0" smtClean="0"/>
                  <a:t> 本文件頁面較多，故設置查詢圖示，通過點選連結圖示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     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選擇欲進入的頁面，返回亦有返回圖示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     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。</a:t>
                </a:r>
                <a:endParaRPr lang="en-US" altLang="zh-TW" dirty="0" smtClean="0"/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95268" y="4059930"/>
                <a:ext cx="247018" cy="253623"/>
              </a:xfrm>
              <a:prstGeom prst="rect">
                <a:avLst/>
              </a:prstGeom>
            </p:spPr>
          </p:pic>
        </p:grpSp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2090" y="4368423"/>
              <a:ext cx="230540" cy="230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2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03" y="897960"/>
            <a:ext cx="6629127" cy="383431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(Station-type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657914" y="460512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218" y="1120158"/>
            <a:ext cx="2063683" cy="1523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50939" y="1070872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查詢選單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39273" y="909677"/>
            <a:ext cx="395809" cy="1198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883494" y="1005550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日期選擇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299" y="1585812"/>
            <a:ext cx="6535081" cy="81208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5299" y="2571998"/>
            <a:ext cx="6564343" cy="211510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7057992" y="1803257"/>
            <a:ext cx="1286930" cy="377198"/>
          </a:xfrm>
          <a:prstGeom prst="wedgeRoundRectCallout">
            <a:avLst>
              <a:gd name="adj1" fmla="val -6393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3" name="圓角矩形圖說文字 22"/>
          <p:cNvSpPr/>
          <p:nvPr/>
        </p:nvSpPr>
        <p:spPr>
          <a:xfrm>
            <a:off x="7057992" y="3170962"/>
            <a:ext cx="1471680" cy="346434"/>
          </a:xfrm>
          <a:prstGeom prst="wedgeRoundRectCallout">
            <a:avLst>
              <a:gd name="adj1" fmla="val -60453"/>
              <a:gd name="adj2" fmla="val -12445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7999" y="2609760"/>
            <a:ext cx="972247" cy="64499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55501" y="2566979"/>
            <a:ext cx="975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</a:t>
            </a:r>
            <a:r>
              <a:rPr lang="zh-TW" altLang="en-US" sz="900" dirty="0">
                <a:solidFill>
                  <a:srgbClr val="FFFF00"/>
                </a:solidFill>
              </a:rPr>
              <a:t>選</a:t>
            </a:r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54968" y="2606166"/>
            <a:ext cx="2659929" cy="64858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3220734" y="2584493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7871" y="1638821"/>
            <a:ext cx="1242702" cy="714320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45480" y="1598136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17759" y="1644375"/>
            <a:ext cx="1848879" cy="70876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2425942" y="1598136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51207" y="1637633"/>
            <a:ext cx="2897307" cy="715507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346371" y="1613508"/>
            <a:ext cx="1317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所選測項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283" y="3335321"/>
            <a:ext cx="1814391" cy="64405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863795" y="3308534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5284" y="4051740"/>
            <a:ext cx="1814391" cy="584203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558867" y="4427701"/>
            <a:ext cx="174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79028" y="3333671"/>
            <a:ext cx="1835870" cy="130227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126470" y="4430248"/>
            <a:ext cx="1091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08348" y="2600097"/>
            <a:ext cx="1316417" cy="65465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628088" y="2573035"/>
            <a:ext cx="1024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每小時值平均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80722" y="2612078"/>
            <a:ext cx="1297578" cy="64267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5845952" y="2575011"/>
            <a:ext cx="1127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每小時值標準差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09411" y="3333671"/>
            <a:ext cx="2668889" cy="64223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5227436" y="3576077"/>
            <a:ext cx="1830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日平均值趨勢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09412" y="4052189"/>
            <a:ext cx="2668889" cy="58375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5258232" y="4338261"/>
            <a:ext cx="17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日標準值趨勢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7" name="矩形 46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6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38" y="901102"/>
            <a:ext cx="6816922" cy="383772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23557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(Station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35570" y="452109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4563" y="1081792"/>
            <a:ext cx="2632786" cy="10756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90546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82266" y="916071"/>
            <a:ext cx="312683" cy="9424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13104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日期選擇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2994" y="1465766"/>
            <a:ext cx="6758886" cy="4461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42994" y="2003617"/>
            <a:ext cx="6758886" cy="14621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2994" y="3574472"/>
            <a:ext cx="6758886" cy="11254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72778" y="2048063"/>
            <a:ext cx="104447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397127" y="2045951"/>
            <a:ext cx="2151773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72778" y="2749653"/>
            <a:ext cx="3276122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637329" y="2045951"/>
            <a:ext cx="3307002" cy="1354078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72778" y="3599659"/>
            <a:ext cx="1044476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388600" y="3599659"/>
            <a:ext cx="2160299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72777" y="4162561"/>
            <a:ext cx="1888537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205760" y="4159244"/>
            <a:ext cx="1343140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圖說文字 27"/>
          <p:cNvSpPr/>
          <p:nvPr/>
        </p:nvSpPr>
        <p:spPr>
          <a:xfrm>
            <a:off x="7166830" y="1531876"/>
            <a:ext cx="1887781" cy="377198"/>
          </a:xfrm>
          <a:prstGeom prst="wedgeRoundRectCallout">
            <a:avLst>
              <a:gd name="adj1" fmla="val -59528"/>
              <a:gd name="adj2" fmla="val -1244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所有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9" name="圓角矩形圖說文字 28"/>
          <p:cNvSpPr/>
          <p:nvPr/>
        </p:nvSpPr>
        <p:spPr>
          <a:xfrm>
            <a:off x="7185885" y="2498914"/>
            <a:ext cx="924836" cy="377198"/>
          </a:xfrm>
          <a:prstGeom prst="wedgeRoundRectCallout">
            <a:avLst>
              <a:gd name="adj1" fmla="val -70845"/>
              <a:gd name="adj2" fmla="val -22616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0" name="圓角矩形圖說文字 29"/>
          <p:cNvSpPr/>
          <p:nvPr/>
        </p:nvSpPr>
        <p:spPr>
          <a:xfrm>
            <a:off x="7185885" y="3895270"/>
            <a:ext cx="1433778" cy="377198"/>
          </a:xfrm>
          <a:prstGeom prst="wedgeRoundRectCallout">
            <a:avLst>
              <a:gd name="adj1" fmla="val -62593"/>
              <a:gd name="adj2" fmla="val -1583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33467" y="3599658"/>
            <a:ext cx="1092005" cy="1071529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791369" y="3599658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791369" y="4163941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339442" y="2018579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382051" y="2017252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455458" y="2739967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910757" y="1991588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熱點圖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13869" y="3546717"/>
            <a:ext cx="791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656165" y="3580281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85298" y="4130545"/>
            <a:ext cx="11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</a:p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227211" y="4130545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642277" y="358028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72646" y="3574472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865113" y="424737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stdev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6" name="矩形 45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47822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(Port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47828" y="452109"/>
            <a:ext cx="268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66256" y="837431"/>
            <a:ext cx="5026897" cy="3883057"/>
            <a:chOff x="166256" y="837431"/>
            <a:chExt cx="5026897" cy="38830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7" y="837431"/>
              <a:ext cx="5026896" cy="236190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6" y="3199334"/>
              <a:ext cx="5026897" cy="1521154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204621" y="1433794"/>
            <a:ext cx="4955664" cy="12966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4621" y="2830978"/>
            <a:ext cx="4955664" cy="3555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04621" y="3248358"/>
            <a:ext cx="4955664" cy="14323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圖說文字 15"/>
          <p:cNvSpPr/>
          <p:nvPr/>
        </p:nvSpPr>
        <p:spPr>
          <a:xfrm>
            <a:off x="5450519" y="1860907"/>
            <a:ext cx="1410678" cy="377198"/>
          </a:xfrm>
          <a:prstGeom prst="wedgeRoundRectCallout">
            <a:avLst>
              <a:gd name="adj1" fmla="val -71032"/>
              <a:gd name="adj2" fmla="val -20921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7" name="圓角矩形圖說文字 16"/>
          <p:cNvSpPr/>
          <p:nvPr/>
        </p:nvSpPr>
        <p:spPr>
          <a:xfrm>
            <a:off x="5450519" y="2843767"/>
            <a:ext cx="1519384" cy="377198"/>
          </a:xfrm>
          <a:prstGeom prst="wedgeRoundRectCallout">
            <a:avLst>
              <a:gd name="adj1" fmla="val -6898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450517" y="3884177"/>
            <a:ext cx="2651195" cy="377198"/>
          </a:xfrm>
          <a:prstGeom prst="wedgeRoundRectCallout">
            <a:avLst>
              <a:gd name="adj1" fmla="val -60618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B0F0"/>
                </a:solidFill>
              </a:rPr>
              <a:t>各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資訊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之間相互比較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20" name="矩形 19"/>
          <p:cNvSpPr/>
          <p:nvPr/>
        </p:nvSpPr>
        <p:spPr>
          <a:xfrm>
            <a:off x="253590" y="3299901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3590" y="4030329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479730" y="3299901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479730" y="4029244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498913" y="3909682"/>
            <a:ext cx="0" cy="44583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807144" y="4350857"/>
            <a:ext cx="2092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隨選擇的測項增加，動態往下延伸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399087" y="814098"/>
            <a:ext cx="2191072" cy="75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主要用途：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查詢單一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比較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跟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之間的狀況。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4" name="矩形 23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04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108269" cy="291259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(FPY</a:t>
            </a:r>
            <a:r>
              <a:rPr lang="zh-TW" altLang="en-US" b="1" dirty="0">
                <a:solidFill>
                  <a:schemeClr val="bg1"/>
                </a:solidFill>
              </a:rPr>
              <a:t>，</a:t>
            </a:r>
            <a:r>
              <a:rPr lang="en-US" altLang="zh-TW" b="1" dirty="0">
                <a:solidFill>
                  <a:schemeClr val="bg1"/>
                </a:solidFill>
              </a:rPr>
              <a:t>First pass yield)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93269" y="1656652"/>
            <a:ext cx="3204768" cy="1430184"/>
            <a:chOff x="1688124" y="3384975"/>
            <a:chExt cx="3204768" cy="1430184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4"/>
            <a:srcRect t="89576" r="75195"/>
            <a:stretch/>
          </p:blipFill>
          <p:spPr>
            <a:xfrm>
              <a:off x="1688124" y="4284617"/>
              <a:ext cx="3204768" cy="53054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4"/>
            <a:srcRect t="67227" r="75195" b="14650"/>
            <a:stretch/>
          </p:blipFill>
          <p:spPr>
            <a:xfrm>
              <a:off x="1688124" y="3384975"/>
              <a:ext cx="3204768" cy="922384"/>
            </a:xfrm>
            <a:prstGeom prst="rect">
              <a:avLst/>
            </a:prstGeom>
          </p:spPr>
        </p:pic>
      </p:grpSp>
      <p:sp>
        <p:nvSpPr>
          <p:cNvPr id="41" name="矩形 40"/>
          <p:cNvSpPr/>
          <p:nvPr/>
        </p:nvSpPr>
        <p:spPr>
          <a:xfrm>
            <a:off x="861921" y="2369451"/>
            <a:ext cx="2939370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861921" y="2631989"/>
            <a:ext cx="2939370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386748" y="1674539"/>
            <a:ext cx="4366868" cy="490514"/>
            <a:chOff x="4743961" y="1305489"/>
            <a:chExt cx="4366868" cy="490514"/>
          </a:xfrm>
        </p:grpSpPr>
        <p:sp>
          <p:nvSpPr>
            <p:cNvPr id="18" name="直線圖說文字 1 (加上框線和強調線) 17"/>
            <p:cNvSpPr/>
            <p:nvPr/>
          </p:nvSpPr>
          <p:spPr>
            <a:xfrm>
              <a:off x="4743961" y="1305489"/>
              <a:ext cx="4366868" cy="490514"/>
            </a:xfrm>
            <a:prstGeom prst="accentBorderCallout1">
              <a:avLst>
                <a:gd name="adj1" fmla="val 45543"/>
                <a:gd name="adj2" fmla="val -2226"/>
                <a:gd name="adj3" fmla="val 159593"/>
                <a:gd name="adj4" fmla="val -13406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總表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快速查看當天</a:t>
              </a:r>
              <a:r>
                <a:rPr lang="en-US" altLang="zh-TW" sz="1000" dirty="0">
                  <a:solidFill>
                    <a:srgbClr val="002060"/>
                  </a:solidFill>
                </a:rPr>
                <a:t>FPY</a:t>
              </a:r>
              <a:r>
                <a:rPr lang="zh-TW" altLang="en-US" sz="1000" dirty="0">
                  <a:solidFill>
                    <a:srgbClr val="002060"/>
                  </a:solidFill>
                </a:rPr>
                <a:t>、各站別類型的良率比較、日</a:t>
              </a:r>
              <a:r>
                <a:rPr lang="en-US" altLang="zh-TW" sz="1000" dirty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>
                  <a:solidFill>
                    <a:srgbClr val="002060"/>
                  </a:solidFill>
                </a:rPr>
                <a:t>週</a:t>
              </a:r>
              <a:r>
                <a:rPr lang="en-US" altLang="zh-TW" sz="1000" dirty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>
                  <a:solidFill>
                    <a:srgbClr val="002060"/>
                  </a:solidFill>
                </a:rPr>
                <a:t>月的良率趨勢變化</a:t>
              </a:r>
            </a:p>
          </p:txBody>
        </p:sp>
        <p:pic>
          <p:nvPicPr>
            <p:cNvPr id="20" name="圖片 19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8254" y="1423934"/>
              <a:ext cx="253623" cy="253623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4386748" y="2579036"/>
            <a:ext cx="4366868" cy="490514"/>
            <a:chOff x="4743961" y="1305489"/>
            <a:chExt cx="4366868" cy="490514"/>
          </a:xfrm>
        </p:grpSpPr>
        <p:sp>
          <p:nvSpPr>
            <p:cNvPr id="22" name="直線圖說文字 1 (加上框線和強調線) 21"/>
            <p:cNvSpPr/>
            <p:nvPr/>
          </p:nvSpPr>
          <p:spPr>
            <a:xfrm>
              <a:off x="4743961" y="1305489"/>
              <a:ext cx="4366868" cy="490514"/>
            </a:xfrm>
            <a:prstGeom prst="accentBorderCallout1">
              <a:avLst>
                <a:gd name="adj1" fmla="val 45543"/>
                <a:gd name="adj2" fmla="val -2226"/>
                <a:gd name="adj3" fmla="val 29232"/>
                <a:gd name="adj4" fmla="val -13406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dashboard: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可查詢包含機種</a:t>
              </a:r>
              <a:r>
                <a:rPr lang="en-US" altLang="zh-TW" sz="1000" dirty="0">
                  <a:solidFill>
                    <a:srgbClr val="002060"/>
                  </a:solidFill>
                </a:rPr>
                <a:t>(Model)</a:t>
              </a:r>
              <a:r>
                <a:rPr lang="zh-TW" altLang="en-US" sz="1000" dirty="0">
                  <a:solidFill>
                    <a:srgbClr val="002060"/>
                  </a:solidFill>
                </a:rPr>
                <a:t>、站別類型</a:t>
              </a:r>
              <a:r>
                <a:rPr lang="en-US" altLang="zh-TW" sz="1000" dirty="0">
                  <a:solidFill>
                    <a:srgbClr val="002060"/>
                  </a:solidFill>
                </a:rPr>
                <a:t>(Station-Type)</a:t>
              </a:r>
              <a:r>
                <a:rPr lang="zh-TW" altLang="en-US" sz="1000" dirty="0">
                  <a:solidFill>
                    <a:srgbClr val="002060"/>
                  </a:solidFill>
                </a:rPr>
                <a:t>等良率</a:t>
              </a:r>
              <a:endParaRPr lang="en-US" altLang="zh-TW" sz="1000" dirty="0">
                <a:solidFill>
                  <a:srgbClr val="002060"/>
                </a:solidFill>
              </a:endParaRPr>
            </a:p>
          </p:txBody>
        </p:sp>
        <p:pic>
          <p:nvPicPr>
            <p:cNvPr id="23" name="圖片 22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8254" y="1423934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5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3914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(FPY</a:t>
            </a:r>
            <a:r>
              <a:rPr lang="zh-TW" altLang="en-US" b="1" dirty="0" smtClean="0">
                <a:solidFill>
                  <a:srgbClr val="92B4F4"/>
                </a:solidFill>
              </a:rPr>
              <a:t>總表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53" y="948704"/>
            <a:ext cx="6769805" cy="315686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73144" y="1408621"/>
            <a:ext cx="1031688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803888" y="1408620"/>
            <a:ext cx="5476866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673144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031301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673144" y="3270919"/>
            <a:ext cx="6647070" cy="79290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954221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快速查看當天</a:t>
            </a:r>
            <a:r>
              <a:rPr lang="en-US" altLang="zh-TW" sz="1000" dirty="0" smtClean="0">
                <a:solidFill>
                  <a:srgbClr val="0000FF"/>
                </a:solidFill>
              </a:rPr>
              <a:t>FPY</a:t>
            </a:r>
            <a:r>
              <a:rPr lang="zh-TW" altLang="en-US" sz="1000" dirty="0" smtClean="0">
                <a:solidFill>
                  <a:srgbClr val="0000FF"/>
                </a:solidFill>
              </a:rPr>
              <a:t>、各站別類型的良率比較、日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週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月的良率趨勢變化。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606456" y="1408620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直通率</a:t>
            </a:r>
            <a:r>
              <a:rPr lang="en-US" altLang="zh-TW" sz="900" dirty="0" smtClean="0">
                <a:solidFill>
                  <a:srgbClr val="FFFF00"/>
                </a:solidFill>
              </a:rPr>
              <a:t>(FPY)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754962" y="1375757"/>
            <a:ext cx="2634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各站別類型</a:t>
            </a:r>
            <a:r>
              <a:rPr lang="en-US" altLang="zh-TW" sz="900" dirty="0" smtClean="0">
                <a:solidFill>
                  <a:srgbClr val="FFFF00"/>
                </a:solidFill>
              </a:rPr>
              <a:t>(Station-Type)</a:t>
            </a:r>
            <a:r>
              <a:rPr lang="zh-TW" altLang="en-US" sz="900" dirty="0" smtClean="0">
                <a:solidFill>
                  <a:srgbClr val="FFFF00"/>
                </a:solidFill>
              </a:rPr>
              <a:t>的良率、</a:t>
            </a:r>
            <a:r>
              <a:rPr lang="en-US" altLang="zh-TW" sz="9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900" dirty="0" smtClean="0">
                <a:solidFill>
                  <a:srgbClr val="FFFF00"/>
                </a:solidFill>
              </a:rPr>
              <a:t>數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862219" y="2411721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前後日的良率趨勢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167635" y="2417083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前後週的良率趨勢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167634" y="3250606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前後月的良率趨勢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382397" y="1904253"/>
            <a:ext cx="459835" cy="30357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3634" y="2245366"/>
            <a:ext cx="155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查詢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37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115" y="1198081"/>
            <a:ext cx="6151610" cy="289212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3914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(FPY</a:t>
            </a:r>
            <a:r>
              <a:rPr lang="zh-TW" altLang="en-US" b="1" dirty="0" smtClean="0">
                <a:solidFill>
                  <a:srgbClr val="92B4F4"/>
                </a:solidFill>
              </a:rPr>
              <a:t>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947827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</a:t>
            </a:r>
            <a:r>
              <a:rPr lang="zh-TW" altLang="en-US" sz="1000" dirty="0">
                <a:solidFill>
                  <a:srgbClr val="0000FF"/>
                </a:solidFill>
              </a:rPr>
              <a:t>包含機種</a:t>
            </a:r>
            <a:r>
              <a:rPr lang="en-US" altLang="zh-TW" sz="1000" dirty="0">
                <a:solidFill>
                  <a:srgbClr val="0000FF"/>
                </a:solidFill>
              </a:rPr>
              <a:t>(Model)</a:t>
            </a:r>
            <a:r>
              <a:rPr lang="zh-TW" altLang="en-US" sz="1000" dirty="0">
                <a:solidFill>
                  <a:srgbClr val="0000FF"/>
                </a:solidFill>
              </a:rPr>
              <a:t>、站別類型</a:t>
            </a:r>
            <a:r>
              <a:rPr lang="en-US" altLang="zh-TW" sz="1000" dirty="0">
                <a:solidFill>
                  <a:srgbClr val="0000FF"/>
                </a:solidFill>
              </a:rPr>
              <a:t>(Station-Type)</a:t>
            </a:r>
            <a:r>
              <a:rPr lang="zh-TW" altLang="en-US" sz="1000" dirty="0">
                <a:solidFill>
                  <a:srgbClr val="0000FF"/>
                </a:solidFill>
              </a:rPr>
              <a:t>等良率。</a:t>
            </a:r>
          </a:p>
        </p:txBody>
      </p:sp>
      <p:sp>
        <p:nvSpPr>
          <p:cNvPr id="10" name="矩形 9"/>
          <p:cNvSpPr/>
          <p:nvPr/>
        </p:nvSpPr>
        <p:spPr>
          <a:xfrm>
            <a:off x="377278" y="1942968"/>
            <a:ext cx="6049101" cy="785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7278" y="2856056"/>
            <a:ext cx="6049101" cy="1176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2"/>
          <p:cNvSpPr/>
          <p:nvPr/>
        </p:nvSpPr>
        <p:spPr>
          <a:xfrm>
            <a:off x="6730188" y="1955517"/>
            <a:ext cx="1867666" cy="523895"/>
          </a:xfrm>
          <a:prstGeom prst="wedgeRoundRectCallout">
            <a:avLst>
              <a:gd name="adj1" fmla="val -65437"/>
              <a:gd name="adj2" fmla="val -12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機種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(Model)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查看機種測試狀況總良率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845" y="1420691"/>
            <a:ext cx="1078940" cy="10117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495148" y="133709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863401" y="4307350"/>
            <a:ext cx="5057819" cy="489684"/>
          </a:xfrm>
          <a:prstGeom prst="wedgeRoundRectCallout">
            <a:avLst>
              <a:gd name="adj1" fmla="val -8979"/>
              <a:gd name="adj2" fmla="val -10635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站別類型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依查詢選單選擇的機種呈現其下所有的站別類型</a:t>
            </a:r>
            <a:r>
              <a:rPr lang="en-US" altLang="zh-TW" sz="1000" dirty="0" smtClean="0">
                <a:solidFill>
                  <a:srgbClr val="002060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Pass&amp;Fail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22135" y="3069310"/>
            <a:ext cx="429372" cy="240921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651505" y="3186239"/>
            <a:ext cx="231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Cycle-time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頁面查看測試狀況</a:t>
            </a:r>
            <a:r>
              <a:rPr lang="en-US" altLang="zh-TW" sz="1000" dirty="0" smtClean="0">
                <a:solidFill>
                  <a:schemeClr val="tx2"/>
                </a:solidFill>
              </a:rPr>
              <a:t>&amp;</a:t>
            </a:r>
            <a:r>
              <a:rPr lang="zh-TW" altLang="en-US" sz="1000" dirty="0" smtClean="0">
                <a:solidFill>
                  <a:schemeClr val="tx2"/>
                </a:solidFill>
              </a:rPr>
              <a:t>各</a:t>
            </a:r>
            <a:r>
              <a:rPr lang="en-US" altLang="zh-TW" sz="1000" dirty="0" smtClean="0">
                <a:solidFill>
                  <a:schemeClr val="tx2"/>
                </a:solidFill>
              </a:rPr>
              <a:t>Port</a:t>
            </a:r>
            <a:r>
              <a:rPr lang="zh-TW" altLang="en-US" sz="1000" dirty="0" smtClean="0">
                <a:solidFill>
                  <a:schemeClr val="tx2"/>
                </a:solidFill>
              </a:rPr>
              <a:t>良率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6115" y="782839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zh-TW" altLang="en-US" sz="1000" dirty="0" smtClean="0">
                <a:solidFill>
                  <a:srgbClr val="002060"/>
                </a:solidFill>
              </a:rPr>
              <a:t>機種良率</a:t>
            </a:r>
            <a:r>
              <a:rPr lang="en-US" altLang="zh-TW" sz="1000" dirty="0" smtClean="0">
                <a:solidFill>
                  <a:srgbClr val="002060"/>
                </a:solidFill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站別類型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3" name="矩形 2">
            <a:hlinkClick r:id="rId5" action="ppaction://hlinksldjump"/>
          </p:cNvPr>
          <p:cNvSpPr/>
          <p:nvPr/>
        </p:nvSpPr>
        <p:spPr>
          <a:xfrm>
            <a:off x="5488973" y="2904935"/>
            <a:ext cx="905478" cy="33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29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152442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(Cycle-time)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152442" y="452474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查詢測試結果時序分佈、</a:t>
            </a:r>
            <a:r>
              <a:rPr lang="en-US" altLang="zh-TW" sz="1000" dirty="0" smtClean="0">
                <a:solidFill>
                  <a:srgbClr val="0000FF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68562" y="1153325"/>
            <a:ext cx="6068292" cy="3621245"/>
            <a:chOff x="441211" y="948704"/>
            <a:chExt cx="6068292" cy="36212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2" y="948704"/>
              <a:ext cx="6068291" cy="245629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1" y="3404995"/>
              <a:ext cx="6068291" cy="1164954"/>
            </a:xfrm>
            <a:prstGeom prst="rect">
              <a:avLst/>
            </a:prstGeom>
          </p:spPr>
        </p:pic>
      </p:grp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32517" y="1770324"/>
            <a:ext cx="5946789" cy="12542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32517" y="3086506"/>
            <a:ext cx="5946789" cy="4751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2517" y="3638417"/>
            <a:ext cx="5946789" cy="11190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26114" y="782839"/>
            <a:ext cx="8693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測試結果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統計資</a:t>
            </a:r>
            <a:r>
              <a:rPr lang="zh-TW" altLang="en-US" sz="1000" dirty="0">
                <a:solidFill>
                  <a:srgbClr val="002060"/>
                </a:solidFill>
                <a:sym typeface="Wingdings" panose="05000000000000000000" pitchFamily="2" charset="2"/>
              </a:rPr>
              <a:t>訊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測試結果細項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方波圖、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以及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6557539" y="1873544"/>
            <a:ext cx="2462364" cy="703401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測試結果統計資訊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四分位數分佈、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可回查</a:t>
            </a:r>
            <a:r>
              <a:rPr lang="en-US" altLang="zh-TW" sz="1000" dirty="0" smtClean="0">
                <a:solidFill>
                  <a:srgbClr val="002060"/>
                </a:solidFill>
              </a:rPr>
              <a:t>MSN)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6557539" y="2933426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List: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呈現選擇站別類型下所有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 &amp; 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良率，快速觀察哪些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的良率比較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6557539" y="3643987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測試結果細項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查看測試結果細節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含時序分佈、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等資訊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矩形 16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P.40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88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630753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(WIP)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0753" y="452109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顯示</a:t>
            </a:r>
            <a:r>
              <a:rPr lang="en-US" altLang="zh-TW" sz="1000" dirty="0" smtClean="0">
                <a:solidFill>
                  <a:srgbClr val="0000FF"/>
                </a:solidFill>
              </a:rPr>
              <a:t>WIP</a:t>
            </a:r>
            <a:r>
              <a:rPr lang="zh-TW" altLang="en-US" sz="1000" dirty="0" smtClean="0">
                <a:solidFill>
                  <a:srgbClr val="0000FF"/>
                </a:solidFill>
              </a:rPr>
              <a:t>維修板資訊</a:t>
            </a:r>
            <a:r>
              <a:rPr lang="en-US" altLang="zh-TW" sz="1000" dirty="0" smtClean="0">
                <a:solidFill>
                  <a:srgbClr val="0000FF"/>
                </a:solidFill>
              </a:rPr>
              <a:t>(</a:t>
            </a:r>
            <a:r>
              <a:rPr lang="zh-TW" altLang="en-US" sz="1000" dirty="0" smtClean="0">
                <a:solidFill>
                  <a:srgbClr val="0000FF"/>
                </a:solidFill>
              </a:rPr>
              <a:t>當前</a:t>
            </a:r>
            <a:r>
              <a:rPr lang="zh-TW" altLang="en-US" sz="1000" dirty="0">
                <a:solidFill>
                  <a:srgbClr val="0000FF"/>
                </a:solidFill>
              </a:rPr>
              <a:t>數量</a:t>
            </a:r>
            <a:r>
              <a:rPr lang="zh-TW" altLang="en-US" sz="1000" dirty="0" smtClean="0">
                <a:solidFill>
                  <a:srgbClr val="0000FF"/>
                </a:solidFill>
              </a:rPr>
              <a:t>、每日進出數量</a:t>
            </a:r>
            <a:r>
              <a:rPr lang="en-US" altLang="zh-TW" sz="1000" dirty="0" smtClean="0">
                <a:solidFill>
                  <a:srgbClr val="0000FF"/>
                </a:solidFill>
              </a:rPr>
              <a:t>)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298062" y="777640"/>
            <a:ext cx="5460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WIP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指標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每日進出趨勢；每日進出數量表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298062" y="1150439"/>
            <a:ext cx="6197787" cy="3265698"/>
            <a:chOff x="665017" y="1150439"/>
            <a:chExt cx="6197787" cy="326569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017" y="1150439"/>
              <a:ext cx="6164208" cy="3265698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716182" y="1552914"/>
              <a:ext cx="2182363" cy="10048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968883" y="1552914"/>
              <a:ext cx="3790004" cy="10048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16182" y="2621379"/>
              <a:ext cx="6042705" cy="172042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457933" y="1588536"/>
              <a:ext cx="85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rgbClr val="FFFF00"/>
                  </a:solidFill>
                </a:rPr>
                <a:t>WIP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指標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288173" y="2300822"/>
              <a:ext cx="1574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FF00"/>
                  </a:solidFill>
                </a:rPr>
                <a:t>每日維修板進出趨勢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288172" y="2653783"/>
              <a:ext cx="1574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FF00"/>
                  </a:solidFill>
                </a:rPr>
                <a:t>每日維修板進出列表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27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759910" cy="291259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(Alarm dashboard)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74821" t="67485"/>
          <a:stretch/>
        </p:blipFill>
        <p:spPr>
          <a:xfrm>
            <a:off x="895217" y="1764854"/>
            <a:ext cx="3267542" cy="16622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40965" y="2452578"/>
            <a:ext cx="2939370" cy="444088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040965" y="2959038"/>
            <a:ext cx="2939370" cy="180615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4522343" y="1259698"/>
            <a:ext cx="3787353" cy="1212222"/>
            <a:chOff x="5226159" y="797842"/>
            <a:chExt cx="3787353" cy="1212222"/>
          </a:xfrm>
        </p:grpSpPr>
        <p:sp>
          <p:nvSpPr>
            <p:cNvPr id="27" name="直線圖說文字 1 (加上框線和強調線) 26"/>
            <p:cNvSpPr/>
            <p:nvPr/>
          </p:nvSpPr>
          <p:spPr>
            <a:xfrm>
              <a:off x="5226159" y="797842"/>
              <a:ext cx="3453920" cy="1212222"/>
            </a:xfrm>
            <a:prstGeom prst="accentBorderCallout1">
              <a:avLst>
                <a:gd name="adj1" fmla="val 45543"/>
                <a:gd name="adj2" fmla="val -2226"/>
                <a:gd name="adj3" fmla="val 123121"/>
                <a:gd name="adj4" fmla="val -15628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>
                  <a:solidFill>
                    <a:srgbClr val="0000FF"/>
                  </a:solidFill>
                </a:rPr>
                <a:t>警示工廠資料收集是否中斷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1000" dirty="0">
                  <a:solidFill>
                    <a:srgbClr val="002060"/>
                  </a:solidFill>
                </a:rPr>
                <a:t>因時間不同</a:t>
              </a:r>
              <a:r>
                <a:rPr lang="en-US" altLang="zh-TW" sz="1000" dirty="0">
                  <a:solidFill>
                    <a:srgbClr val="002060"/>
                  </a:solidFill>
                </a:rPr>
                <a:t>(</a:t>
              </a:r>
              <a:r>
                <a:rPr lang="zh-TW" altLang="en-US" sz="1000" dirty="0">
                  <a:solidFill>
                    <a:srgbClr val="002060"/>
                  </a:solidFill>
                </a:rPr>
                <a:t>時差問題</a:t>
              </a:r>
              <a:r>
                <a:rPr lang="en-US" altLang="zh-TW" sz="1000" dirty="0">
                  <a:solidFill>
                    <a:srgbClr val="002060"/>
                  </a:solidFill>
                </a:rPr>
                <a:t>)</a:t>
              </a:r>
              <a:r>
                <a:rPr lang="zh-TW" altLang="en-US" sz="1000" dirty="0">
                  <a:solidFill>
                    <a:srgbClr val="002060"/>
                  </a:solidFill>
                </a:rPr>
                <a:t>需分成</a:t>
              </a:r>
              <a:r>
                <a:rPr lang="en-US" altLang="zh-TW" sz="1000" dirty="0">
                  <a:solidFill>
                    <a:srgbClr val="002060"/>
                  </a:solidFill>
                </a:rPr>
                <a:t>CDE/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TwoWing</a:t>
              </a:r>
              <a:r>
                <a:rPr lang="zh-TW" altLang="en-US" sz="1000" dirty="0">
                  <a:solidFill>
                    <a:srgbClr val="002060"/>
                  </a:solidFill>
                </a:rPr>
                <a:t>以及</a:t>
              </a:r>
              <a:r>
                <a:rPr lang="en-US" altLang="zh-TW" sz="1000" dirty="0">
                  <a:solidFill>
                    <a:srgbClr val="002060"/>
                  </a:solidFill>
                </a:rPr>
                <a:t>FLEX</a:t>
              </a:r>
              <a:r>
                <a:rPr lang="zh-TW" altLang="en-US" sz="1000" dirty="0">
                  <a:solidFill>
                    <a:srgbClr val="002060"/>
                  </a:solidFill>
                </a:rPr>
                <a:t>兩種</a:t>
              </a:r>
              <a:r>
                <a:rPr lang="en-US" altLang="zh-TW" sz="1000" dirty="0">
                  <a:solidFill>
                    <a:srgbClr val="002060"/>
                  </a:solidFill>
                </a:rPr>
                <a:t>dashboard</a:t>
              </a:r>
              <a:r>
                <a:rPr lang="zh-TW" altLang="en-US" sz="1000" dirty="0">
                  <a:solidFill>
                    <a:srgbClr val="002060"/>
                  </a:solidFill>
                </a:rPr>
                <a:t>，主要放置可判定工廠</a:t>
              </a:r>
              <a:r>
                <a:rPr lang="en-US" altLang="zh-TW" sz="1000" dirty="0">
                  <a:solidFill>
                    <a:srgbClr val="002060"/>
                  </a:solidFill>
                </a:rPr>
                <a:t>data</a:t>
              </a:r>
              <a:r>
                <a:rPr lang="zh-TW" altLang="en-US" sz="1000" dirty="0">
                  <a:solidFill>
                    <a:srgbClr val="002060"/>
                  </a:solidFill>
                </a:rPr>
                <a:t>收集是否中斷的判斷曲線以及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Cpk&amp;FPY</a:t>
              </a:r>
              <a:r>
                <a:rPr lang="en-US" altLang="zh-TW" sz="1000" dirty="0">
                  <a:solidFill>
                    <a:srgbClr val="002060"/>
                  </a:solidFill>
                </a:rPr>
                <a:t> alarm</a:t>
              </a:r>
              <a:r>
                <a:rPr lang="zh-TW" altLang="en-US" sz="1000" dirty="0">
                  <a:solidFill>
                    <a:srgbClr val="002060"/>
                  </a:solidFill>
                </a:rPr>
                <a:t>，主要用於收到</a:t>
              </a:r>
              <a:r>
                <a:rPr lang="en-US" altLang="zh-TW" sz="1000" dirty="0">
                  <a:solidFill>
                    <a:srgbClr val="002060"/>
                  </a:solidFill>
                </a:rPr>
                <a:t>alarm mail</a:t>
              </a:r>
              <a:r>
                <a:rPr lang="zh-TW" altLang="en-US" sz="1000" dirty="0">
                  <a:solidFill>
                    <a:srgbClr val="002060"/>
                  </a:solidFill>
                </a:rPr>
                <a:t>後觀察使用。</a:t>
              </a:r>
            </a:p>
          </p:txBody>
        </p:sp>
        <p:pic>
          <p:nvPicPr>
            <p:cNvPr id="28" name="圖片 27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9889" y="1302998"/>
              <a:ext cx="253623" cy="253623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4522343" y="2674621"/>
            <a:ext cx="3787352" cy="816723"/>
            <a:chOff x="5226159" y="1173063"/>
            <a:chExt cx="3787352" cy="816723"/>
          </a:xfrm>
        </p:grpSpPr>
        <p:sp>
          <p:nvSpPr>
            <p:cNvPr id="30" name="直線圖說文字 1 (加上框線和強調線) 29"/>
            <p:cNvSpPr/>
            <p:nvPr/>
          </p:nvSpPr>
          <p:spPr>
            <a:xfrm>
              <a:off x="5226159" y="1173063"/>
              <a:ext cx="3453920" cy="816723"/>
            </a:xfrm>
            <a:prstGeom prst="accentBorderCallout1">
              <a:avLst>
                <a:gd name="adj1" fmla="val 45543"/>
                <a:gd name="adj2" fmla="val -2226"/>
                <a:gd name="adj3" fmla="val 48427"/>
                <a:gd name="adj4" fmla="val -1581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嚴重度警示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1000" dirty="0">
                  <a:solidFill>
                    <a:srgbClr val="002060"/>
                  </a:solidFill>
                </a:rPr>
                <a:t>以計算之嚴重度</a:t>
              </a:r>
              <a:r>
                <a:rPr lang="en-US" altLang="zh-TW" sz="1000" dirty="0">
                  <a:solidFill>
                    <a:srgbClr val="002060"/>
                  </a:solidFill>
                </a:rPr>
                <a:t>=4</a:t>
              </a:r>
              <a:r>
                <a:rPr lang="zh-TW" altLang="en-US" sz="1000" dirty="0">
                  <a:solidFill>
                    <a:srgbClr val="002060"/>
                  </a:solidFill>
                </a:rPr>
                <a:t>為門檻進行警示，當週嚴重度指標</a:t>
              </a:r>
              <a:r>
                <a:rPr lang="en-US" altLang="zh-TW" sz="1000" dirty="0">
                  <a:solidFill>
                    <a:srgbClr val="002060"/>
                  </a:solidFill>
                </a:rPr>
                <a:t>&gt;4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及警示，主要用於收到</a:t>
              </a:r>
              <a:r>
                <a:rPr lang="en-US" altLang="zh-TW" sz="1000" dirty="0">
                  <a:solidFill>
                    <a:srgbClr val="002060"/>
                  </a:solidFill>
                </a:rPr>
                <a:t>alarm mail</a:t>
              </a:r>
              <a:r>
                <a:rPr lang="zh-TW" altLang="en-US" sz="1000" dirty="0">
                  <a:solidFill>
                    <a:srgbClr val="002060"/>
                  </a:solidFill>
                </a:rPr>
                <a:t>後觀察使用。</a:t>
              </a:r>
            </a:p>
          </p:txBody>
        </p:sp>
        <p:pic>
          <p:nvPicPr>
            <p:cNvPr id="31" name="圖片 30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9888" y="1489855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1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690595" y="1233333"/>
            <a:ext cx="5179469" cy="2637718"/>
            <a:chOff x="690595" y="1233333"/>
            <a:chExt cx="5179469" cy="263771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5" y="1233333"/>
              <a:ext cx="5179469" cy="2637718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5" y="3203712"/>
              <a:ext cx="5179469" cy="664684"/>
            </a:xfrm>
            <a:prstGeom prst="rect">
              <a:avLst/>
            </a:prstGeom>
          </p:spPr>
        </p:pic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2" y="429591"/>
            <a:ext cx="6458352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(Alarm for Check if data insert or not,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 and FPY)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326114" y="827276"/>
            <a:ext cx="6618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alarm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 alarm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Check if data insert or not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5354" y="1897300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圖說文字 29"/>
          <p:cNvSpPr/>
          <p:nvPr/>
        </p:nvSpPr>
        <p:spPr>
          <a:xfrm>
            <a:off x="6058775" y="1095171"/>
            <a:ext cx="2767171" cy="1349343"/>
          </a:xfrm>
          <a:prstGeom prst="wedgeRoundRectCallout">
            <a:avLst>
              <a:gd name="adj1" fmla="val -57586"/>
              <a:gd name="adj2" fmla="val 1972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alarm: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5353" y="2558586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7289623" y="1195203"/>
            <a:ext cx="1285275" cy="1164015"/>
            <a:chOff x="7289623" y="1150442"/>
            <a:chExt cx="1285275" cy="116401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5801"/>
            <a:stretch/>
          </p:blipFill>
          <p:spPr>
            <a:xfrm>
              <a:off x="7289623" y="1667842"/>
              <a:ext cx="1285275" cy="64661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623" y="1150442"/>
              <a:ext cx="1285275" cy="517170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6125841" y="1347620"/>
            <a:ext cx="1208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/>
              <a:t>用於檢測每小時</a:t>
            </a:r>
            <a:r>
              <a:rPr lang="en-US" altLang="zh-TW" sz="1000" dirty="0" err="1"/>
              <a:t>Cpk</a:t>
            </a:r>
            <a:r>
              <a:rPr lang="zh-TW" altLang="en-US" sz="1000" dirty="0"/>
              <a:t>是否偏低，</a:t>
            </a:r>
            <a:r>
              <a:rPr lang="zh-TW" altLang="en-US" sz="1000" dirty="0" smtClean="0"/>
              <a:t>如果有測項的</a:t>
            </a:r>
            <a:r>
              <a:rPr lang="en-US" altLang="zh-TW" sz="1000" dirty="0" err="1" smtClean="0"/>
              <a:t>Cpk</a:t>
            </a:r>
            <a:r>
              <a:rPr lang="en-US" altLang="zh-TW" sz="1000" dirty="0" smtClean="0"/>
              <a:t>&lt;1</a:t>
            </a:r>
            <a:r>
              <a:rPr lang="zh-TW" altLang="en-US" sz="1000" dirty="0" smtClean="0"/>
              <a:t>，</a:t>
            </a:r>
            <a:r>
              <a:rPr lang="en-US" altLang="zh-TW" sz="1000" dirty="0"/>
              <a:t> email</a:t>
            </a:r>
            <a:r>
              <a:rPr lang="zh-TW" altLang="en-US" sz="1000" dirty="0"/>
              <a:t>會發</a:t>
            </a:r>
            <a:r>
              <a:rPr lang="en-US" altLang="zh-TW" sz="1000" dirty="0"/>
              <a:t>alarm</a:t>
            </a:r>
            <a:endParaRPr lang="zh-TW" altLang="en-US" sz="1000" dirty="0"/>
          </a:p>
        </p:txBody>
      </p:sp>
      <p:sp>
        <p:nvSpPr>
          <p:cNvPr id="35" name="圓角矩形圖說文字 34"/>
          <p:cNvSpPr/>
          <p:nvPr/>
        </p:nvSpPr>
        <p:spPr>
          <a:xfrm>
            <a:off x="6058774" y="2737607"/>
            <a:ext cx="2767171" cy="1349343"/>
          </a:xfrm>
          <a:prstGeom prst="wedgeRoundRectCallout">
            <a:avLst>
              <a:gd name="adj1" fmla="val -57586"/>
              <a:gd name="adj2" fmla="val -34772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 alarm: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289622" y="2892549"/>
            <a:ext cx="1285275" cy="1050271"/>
            <a:chOff x="7289622" y="2892549"/>
            <a:chExt cx="1285275" cy="105027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622" y="3299539"/>
              <a:ext cx="1285275" cy="643281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622" y="2892549"/>
              <a:ext cx="1285275" cy="404738"/>
            </a:xfrm>
            <a:prstGeom prst="rect">
              <a:avLst/>
            </a:prstGeom>
          </p:spPr>
        </p:pic>
      </p:grpSp>
      <p:sp>
        <p:nvSpPr>
          <p:cNvPr id="36" name="文字方塊 35"/>
          <p:cNvSpPr txBox="1"/>
          <p:nvPr/>
        </p:nvSpPr>
        <p:spPr>
          <a:xfrm>
            <a:off x="6125841" y="3019585"/>
            <a:ext cx="1208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/>
              <a:t>用於檢測每</a:t>
            </a:r>
            <a:r>
              <a:rPr lang="zh-TW" altLang="en-US" sz="1000" dirty="0" smtClean="0"/>
              <a:t>小時</a:t>
            </a:r>
            <a:r>
              <a:rPr lang="en-US" altLang="zh-TW" sz="1000" dirty="0" smtClean="0"/>
              <a:t>FPY</a:t>
            </a:r>
            <a:r>
              <a:rPr lang="zh-TW" altLang="en-US" sz="1000" dirty="0" smtClean="0"/>
              <a:t>是否</a:t>
            </a:r>
            <a:r>
              <a:rPr lang="zh-TW" altLang="en-US" sz="1000" dirty="0"/>
              <a:t>偏低，</a:t>
            </a:r>
            <a:r>
              <a:rPr lang="zh-TW" altLang="en-US" sz="1000" dirty="0" smtClean="0"/>
              <a:t>如果</a:t>
            </a:r>
            <a:r>
              <a:rPr lang="en-US" altLang="zh-TW" sz="1000" dirty="0" smtClean="0"/>
              <a:t>FPY&lt;80%</a:t>
            </a:r>
            <a:r>
              <a:rPr lang="zh-TW" altLang="en-US" sz="1000" dirty="0" smtClean="0"/>
              <a:t>，</a:t>
            </a:r>
            <a:r>
              <a:rPr lang="en-US" altLang="zh-TW" sz="1000" dirty="0" smtClean="0"/>
              <a:t>email</a:t>
            </a:r>
            <a:r>
              <a:rPr lang="zh-TW" altLang="en-US" sz="1000" dirty="0" smtClean="0"/>
              <a:t>會發</a:t>
            </a:r>
            <a:r>
              <a:rPr lang="en-US" altLang="zh-TW" sz="1000" dirty="0" smtClean="0"/>
              <a:t>alarm</a:t>
            </a:r>
            <a:endParaRPr lang="zh-TW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735352" y="3219872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圖說文字 36"/>
          <p:cNvSpPr/>
          <p:nvPr/>
        </p:nvSpPr>
        <p:spPr>
          <a:xfrm>
            <a:off x="1051345" y="4086950"/>
            <a:ext cx="3834164" cy="744483"/>
          </a:xfrm>
          <a:prstGeom prst="wedgeRoundRectCallout">
            <a:avLst>
              <a:gd name="adj1" fmla="val -14559"/>
              <a:gd name="adj2" fmla="val -84779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確認工廠資料收集是否中斷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可能因為工廠端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000" dirty="0" smtClean="0">
                <a:solidFill>
                  <a:srgbClr val="002060"/>
                </a:solidFill>
              </a:rPr>
              <a:t>關閉或程式關閉造成資料沒有傳輸過來因而中斷，此圖以波形二元</a:t>
            </a:r>
            <a:r>
              <a:rPr lang="en-US" altLang="zh-TW" sz="1000" dirty="0" smtClean="0">
                <a:solidFill>
                  <a:srgbClr val="002060"/>
                </a:solidFill>
              </a:rPr>
              <a:t>(0&amp;1)</a:t>
            </a:r>
            <a:r>
              <a:rPr lang="zh-TW" altLang="en-US" sz="1000" dirty="0" smtClean="0">
                <a:solidFill>
                  <a:srgbClr val="002060"/>
                </a:solidFill>
              </a:rPr>
              <a:t>區分判斷是否有中斷趨勢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8" name="圓角矩形圖說文字 37"/>
          <p:cNvSpPr/>
          <p:nvPr/>
        </p:nvSpPr>
        <p:spPr>
          <a:xfrm>
            <a:off x="907869" y="3501735"/>
            <a:ext cx="855617" cy="193682"/>
          </a:xfrm>
          <a:prstGeom prst="wedgeRoundRectCallout">
            <a:avLst>
              <a:gd name="adj1" fmla="val -5759"/>
              <a:gd name="adj2" fmla="val -101640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資料傳輸正常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39" name="圓角矩形圖說文字 38"/>
          <p:cNvSpPr/>
          <p:nvPr/>
        </p:nvSpPr>
        <p:spPr>
          <a:xfrm>
            <a:off x="4818260" y="3342372"/>
            <a:ext cx="669253" cy="193682"/>
          </a:xfrm>
          <a:prstGeom prst="wedgeRoundRectCallout">
            <a:avLst>
              <a:gd name="adj1" fmla="val -53579"/>
              <a:gd name="adj2" fmla="val 117556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資料中斷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41" name="圓角矩形圖說文字 40"/>
          <p:cNvSpPr/>
          <p:nvPr/>
        </p:nvSpPr>
        <p:spPr>
          <a:xfrm>
            <a:off x="3681464" y="3450904"/>
            <a:ext cx="831753" cy="193682"/>
          </a:xfrm>
          <a:prstGeom prst="wedgeRoundRectCallout">
            <a:avLst>
              <a:gd name="adj1" fmla="val -64314"/>
              <a:gd name="adj2" fmla="val -78034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資料恢復傳輸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94334" y="3551463"/>
            <a:ext cx="328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00"/>
                </a:solidFill>
              </a:rPr>
              <a:t>0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94334" y="3286291"/>
            <a:ext cx="328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00"/>
                </a:solidFill>
              </a:rPr>
              <a:t>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introduction &amp; login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50039" y="1105746"/>
            <a:ext cx="7940358" cy="88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Smart factory system</a:t>
            </a:r>
            <a:r>
              <a:rPr lang="zh-TW" altLang="en-US" sz="1200" dirty="0" smtClean="0">
                <a:solidFill>
                  <a:srgbClr val="002060"/>
                </a:solidFill>
              </a:rPr>
              <a:t>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為基礎進行開發，主要呈現工廠指標可視化、敘述統計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含趨勢圖比較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endParaRPr lang="en-US" altLang="zh-TW" sz="1200" b="1" dirty="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>
                <a:solidFill>
                  <a:srgbClr val="002060"/>
                </a:solidFill>
              </a:rPr>
              <a:t>目前</a:t>
            </a:r>
            <a:r>
              <a:rPr lang="zh-TW" altLang="en-US" sz="1200" dirty="0" smtClean="0">
                <a:solidFill>
                  <a:srgbClr val="002060"/>
                </a:solidFill>
              </a:rPr>
              <a:t>搭配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200" dirty="0" smtClean="0">
                <a:solidFill>
                  <a:srgbClr val="002060"/>
                </a:solidFill>
              </a:rPr>
              <a:t>為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(NOSQL)</a:t>
            </a:r>
            <a:r>
              <a:rPr lang="zh-TW" altLang="en-US" sz="1200" dirty="0" smtClean="0">
                <a:solidFill>
                  <a:srgbClr val="002060"/>
                </a:solidFill>
              </a:rPr>
              <a:t>，亦可搭配其他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系統以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 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形式建置，於</a:t>
            </a:r>
            <a:r>
              <a:rPr lang="en-US" altLang="zh-TW" sz="1200" dirty="0" smtClean="0">
                <a:solidFill>
                  <a:srgbClr val="002060"/>
                </a:solidFill>
              </a:rPr>
              <a:t>Ubuntu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200" dirty="0" smtClean="0">
                <a:solidFill>
                  <a:srgbClr val="002060"/>
                </a:solidFill>
              </a:rPr>
              <a:t>運行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ip</a:t>
            </a:r>
            <a:r>
              <a:rPr lang="en-US" altLang="zh-TW" sz="1200" dirty="0" smtClean="0">
                <a:solidFill>
                  <a:srgbClr val="002060"/>
                </a:solidFill>
              </a:rPr>
              <a:t>: 10.118.251.78)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50038" y="2368927"/>
            <a:ext cx="879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登入網址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  <a:hlinkClick r:id="rId2"/>
              </a:rPr>
              <a:t>http://cbn_factory.compalbn.com:3000/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登入方式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依管理者建立之帳戶</a:t>
            </a:r>
            <a:r>
              <a:rPr lang="en-US" altLang="zh-TW" sz="1200" dirty="0" smtClean="0">
                <a:solidFill>
                  <a:srgbClr val="002060"/>
                </a:solidFill>
              </a:rPr>
              <a:t>(id/password)</a:t>
            </a:r>
            <a:r>
              <a:rPr lang="zh-TW" altLang="en-US" sz="1200" dirty="0" smtClean="0">
                <a:solidFill>
                  <a:srgbClr val="002060"/>
                </a:solidFill>
              </a:rPr>
              <a:t>登入，登入後進入</a:t>
            </a:r>
            <a:r>
              <a:rPr lang="en-US" altLang="zh-TW" sz="1200" dirty="0" smtClean="0">
                <a:solidFill>
                  <a:srgbClr val="002060"/>
                </a:solidFill>
              </a:rPr>
              <a:t>Home 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，帳戶依不同權限可看到不同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連結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42310" y="3122215"/>
            <a:ext cx="2885628" cy="1584942"/>
            <a:chOff x="637690" y="2985800"/>
            <a:chExt cx="2885628" cy="158494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90" y="2985800"/>
              <a:ext cx="2885628" cy="1584942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2010214" y="3369986"/>
              <a:ext cx="532387" cy="25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FFFF00"/>
                  </a:solidFill>
                </a:rPr>
                <a:t>ID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010213" y="3600986"/>
              <a:ext cx="726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FFFF00"/>
                  </a:solidFill>
                </a:rPr>
                <a:t>Password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932558" y="3856050"/>
            <a:ext cx="762781" cy="167722"/>
            <a:chOff x="3984638" y="3745148"/>
            <a:chExt cx="762781" cy="167722"/>
          </a:xfrm>
        </p:grpSpPr>
        <p:sp>
          <p:nvSpPr>
            <p:cNvPr id="15" name="＞形箭號 14"/>
            <p:cNvSpPr/>
            <p:nvPr/>
          </p:nvSpPr>
          <p:spPr>
            <a:xfrm>
              <a:off x="39846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>
              <a:off x="42413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>
              <a:off x="44980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橢圓 18">
            <a:hlinkClick r:id="rId4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4829079" y="3122215"/>
            <a:ext cx="3343110" cy="1584942"/>
            <a:chOff x="4829079" y="3122215"/>
            <a:chExt cx="3343110" cy="1584942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5841" y="3122215"/>
              <a:ext cx="3276348" cy="1584942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4829079" y="4337825"/>
              <a:ext cx="1618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200" b="1" dirty="0" smtClean="0">
                  <a:solidFill>
                    <a:srgbClr val="FFFF00"/>
                  </a:solidFill>
                </a:rPr>
                <a:t>Home Dashboard</a:t>
              </a: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92627" y="476482"/>
            <a:ext cx="2447373" cy="254688"/>
            <a:chOff x="2152650" y="916887"/>
            <a:chExt cx="2447373" cy="254688"/>
          </a:xfrm>
        </p:grpSpPr>
        <p:sp>
          <p:nvSpPr>
            <p:cNvPr id="33" name="六邊形 32"/>
            <p:cNvSpPr/>
            <p:nvPr/>
          </p:nvSpPr>
          <p:spPr>
            <a:xfrm>
              <a:off x="2152650" y="916887"/>
              <a:ext cx="244737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chemeClr val="accent4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Introduction &amp; Login</a:t>
              </a:r>
              <a:endParaRPr lang="zh-TW" altLang="en-US" sz="12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4" name="六邊形 33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368616" y="755025"/>
            <a:ext cx="140861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200" b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68616" y="1986045"/>
            <a:ext cx="140861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200" b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 smtClean="0"/>
              <a:t>Login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7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80859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(Alarm for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 severity metrics)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278" y="1278329"/>
            <a:ext cx="6478770" cy="265136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6114" y="827276"/>
            <a:ext cx="6618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當週計算之嚴重度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table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日嚴重度趨勢；週嚴重度趨勢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用於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Alarm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10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emal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85284" y="1949367"/>
            <a:ext cx="3401815" cy="19064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954215" y="3609606"/>
            <a:ext cx="1778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當週計算嚴重度相關</a:t>
            </a:r>
            <a:r>
              <a:rPr lang="en-US" altLang="zh-TW" sz="1000" dirty="0" smtClean="0">
                <a:solidFill>
                  <a:srgbClr val="FFFF00"/>
                </a:solidFill>
              </a:rPr>
              <a:t>table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8682" y="1949367"/>
            <a:ext cx="2914606" cy="95369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58682" y="2976002"/>
            <a:ext cx="2914606" cy="87982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758682" y="1949367"/>
            <a:ext cx="1290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Daily severity trend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58681" y="3010574"/>
            <a:ext cx="1437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Weekly severity trend</a:t>
            </a:r>
          </a:p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(</a:t>
            </a:r>
            <a:r>
              <a:rPr lang="zh-TW" altLang="en-US" sz="1000" dirty="0" smtClean="0">
                <a:solidFill>
                  <a:srgbClr val="FFFF00"/>
                </a:solidFill>
              </a:rPr>
              <a:t>主要用於</a:t>
            </a:r>
            <a:r>
              <a:rPr lang="en-US" altLang="zh-TW" sz="1000" dirty="0" smtClean="0">
                <a:solidFill>
                  <a:srgbClr val="FFFF00"/>
                </a:solidFill>
              </a:rPr>
              <a:t>alarm email)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3380744" y="174625"/>
            <a:ext cx="1686556" cy="996950"/>
          </a:xfrm>
          <a:prstGeom prst="roundRect">
            <a:avLst>
              <a:gd name="adj" fmla="val 9150"/>
            </a:avLst>
          </a:prstGeom>
          <a:solidFill>
            <a:srgbClr val="9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rPr>
              <a:t>Factory Homepage</a:t>
            </a:r>
            <a:endParaRPr lang="zh-TW" altLang="en-US" sz="800" b="1" dirty="0">
              <a:latin typeface="Verdana" panose="020B0604030504040204" pitchFamily="34" charset="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36" name="群組 35"/>
          <p:cNvGrpSpPr/>
          <p:nvPr/>
        </p:nvGrpSpPr>
        <p:grpSpPr>
          <a:xfrm>
            <a:off x="1061137" y="1360666"/>
            <a:ext cx="1686556" cy="996950"/>
            <a:chOff x="1061137" y="1208266"/>
            <a:chExt cx="1686556" cy="996950"/>
          </a:xfrm>
        </p:grpSpPr>
        <p:sp>
          <p:nvSpPr>
            <p:cNvPr id="114" name="圓角矩形 113"/>
            <p:cNvSpPr/>
            <p:nvPr/>
          </p:nvSpPr>
          <p:spPr>
            <a:xfrm>
              <a:off x="1061137" y="1208266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FPY metrics dashboard</a:t>
              </a:r>
              <a:endParaRPr lang="zh-TW" altLang="en-US" sz="800" b="1" dirty="0">
                <a:latin typeface="Verdana" panose="020B0604030504040204" pitchFamily="34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9020" y="1419810"/>
              <a:ext cx="1547448" cy="727828"/>
            </a:xfrm>
            <a:prstGeom prst="rect">
              <a:avLst/>
            </a:prstGeom>
          </p:spPr>
        </p:pic>
      </p:grpSp>
      <p:grpSp>
        <p:nvGrpSpPr>
          <p:cNvPr id="127" name="群組 126"/>
          <p:cNvGrpSpPr/>
          <p:nvPr/>
        </p:nvGrpSpPr>
        <p:grpSpPr>
          <a:xfrm>
            <a:off x="3442058" y="391310"/>
            <a:ext cx="1547448" cy="737151"/>
            <a:chOff x="3442058" y="391310"/>
            <a:chExt cx="1547448" cy="73715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058" y="391310"/>
              <a:ext cx="1547448" cy="737151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3832119" y="571834"/>
              <a:ext cx="356214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230441" y="570477"/>
              <a:ext cx="347953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620502" y="570477"/>
              <a:ext cx="341557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466573" y="474852"/>
              <a:ext cx="325310" cy="20295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059568" y="2597417"/>
            <a:ext cx="1686556" cy="996950"/>
            <a:chOff x="1059568" y="2445017"/>
            <a:chExt cx="1686556" cy="996950"/>
          </a:xfrm>
        </p:grpSpPr>
        <p:sp>
          <p:nvSpPr>
            <p:cNvPr id="115" name="圓角矩形 114"/>
            <p:cNvSpPr/>
            <p:nvPr/>
          </p:nvSpPr>
          <p:spPr>
            <a:xfrm>
              <a:off x="1059568" y="2445017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FPY query dashboard</a:t>
              </a:r>
              <a:endParaRPr lang="zh-TW" altLang="en-US" sz="800" b="1" dirty="0">
                <a:latin typeface="Verdana" panose="020B0604030504040204" pitchFamily="34" charset="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0895" y="2657065"/>
              <a:ext cx="1545573" cy="729202"/>
            </a:xfrm>
            <a:prstGeom prst="rect">
              <a:avLst/>
            </a:prstGeom>
          </p:spPr>
        </p:pic>
      </p:grpSp>
      <p:sp>
        <p:nvSpPr>
          <p:cNvPr id="60" name="文字方塊 59"/>
          <p:cNvSpPr txBox="1"/>
          <p:nvPr/>
        </p:nvSpPr>
        <p:spPr>
          <a:xfrm>
            <a:off x="2484923" y="492482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Layer1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0112" y="1737268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Layer2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3554093" y="1358488"/>
            <a:ext cx="1686556" cy="996950"/>
            <a:chOff x="3554093" y="1358488"/>
            <a:chExt cx="1686556" cy="996950"/>
          </a:xfrm>
        </p:grpSpPr>
        <p:sp>
          <p:nvSpPr>
            <p:cNvPr id="118" name="圓角矩形 117"/>
            <p:cNvSpPr/>
            <p:nvPr/>
          </p:nvSpPr>
          <p:spPr>
            <a:xfrm>
              <a:off x="3554093" y="1358488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Model dashboard</a:t>
              </a: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9228" y="1573262"/>
              <a:ext cx="1547448" cy="733044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70112" y="2932842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Layer3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5994220" y="2596521"/>
            <a:ext cx="1686556" cy="997846"/>
            <a:chOff x="5994220" y="2596521"/>
            <a:chExt cx="1686556" cy="997846"/>
          </a:xfrm>
        </p:grpSpPr>
        <p:sp>
          <p:nvSpPr>
            <p:cNvPr id="121" name="圓角矩形 120"/>
            <p:cNvSpPr/>
            <p:nvPr/>
          </p:nvSpPr>
          <p:spPr>
            <a:xfrm>
              <a:off x="5994220" y="2596521"/>
              <a:ext cx="1686556" cy="99784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metrics dashboard</a:t>
              </a:r>
            </a:p>
          </p:txBody>
        </p:sp>
        <p:pic>
          <p:nvPicPr>
            <p:cNvPr id="72" name="圖片 7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9227" y="2803013"/>
              <a:ext cx="1483206" cy="742004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3554093" y="2597417"/>
            <a:ext cx="1686556" cy="996950"/>
            <a:chOff x="3554093" y="2597417"/>
            <a:chExt cx="1686556" cy="996950"/>
          </a:xfrm>
        </p:grpSpPr>
        <p:sp>
          <p:nvSpPr>
            <p:cNvPr id="119" name="圓角矩形 118"/>
            <p:cNvSpPr/>
            <p:nvPr/>
          </p:nvSpPr>
          <p:spPr>
            <a:xfrm>
              <a:off x="3554093" y="2597417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Cycletime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altLang="zh-TW" sz="8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2907" y="2800940"/>
              <a:ext cx="1485813" cy="745316"/>
            </a:xfrm>
            <a:prstGeom prst="rect">
              <a:avLst/>
            </a:prstGeom>
          </p:spPr>
        </p:pic>
      </p:grpSp>
      <p:grpSp>
        <p:nvGrpSpPr>
          <p:cNvPr id="41" name="群組 40"/>
          <p:cNvGrpSpPr/>
          <p:nvPr/>
        </p:nvGrpSpPr>
        <p:grpSpPr>
          <a:xfrm>
            <a:off x="1059466" y="3862284"/>
            <a:ext cx="1686556" cy="1046266"/>
            <a:chOff x="1059466" y="3709884"/>
            <a:chExt cx="1686556" cy="1046266"/>
          </a:xfrm>
        </p:grpSpPr>
        <p:sp>
          <p:nvSpPr>
            <p:cNvPr id="117" name="圓角矩形 116"/>
            <p:cNvSpPr/>
            <p:nvPr/>
          </p:nvSpPr>
          <p:spPr>
            <a:xfrm>
              <a:off x="1059466" y="3709884"/>
              <a:ext cx="1686556" cy="104626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Station-type </a:t>
              </a:r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altLang="zh-TW" sz="8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8484" y="3929609"/>
              <a:ext cx="1543847" cy="771089"/>
            </a:xfrm>
            <a:prstGeom prst="rect">
              <a:avLst/>
            </a:prstGeom>
          </p:spPr>
        </p:pic>
      </p:grpSp>
      <p:grpSp>
        <p:nvGrpSpPr>
          <p:cNvPr id="48" name="群組 47"/>
          <p:cNvGrpSpPr/>
          <p:nvPr/>
        </p:nvGrpSpPr>
        <p:grpSpPr>
          <a:xfrm>
            <a:off x="3554093" y="3862284"/>
            <a:ext cx="1686556" cy="1046266"/>
            <a:chOff x="3554093" y="3862284"/>
            <a:chExt cx="1686556" cy="1046266"/>
          </a:xfrm>
        </p:grpSpPr>
        <p:sp>
          <p:nvSpPr>
            <p:cNvPr id="120" name="圓角矩形 119"/>
            <p:cNvSpPr/>
            <p:nvPr/>
          </p:nvSpPr>
          <p:spPr>
            <a:xfrm>
              <a:off x="3554093" y="3862284"/>
              <a:ext cx="1686556" cy="104626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Station </a:t>
              </a:r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query</a:t>
              </a: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636" y="4084719"/>
              <a:ext cx="1532992" cy="765667"/>
            </a:xfrm>
            <a:prstGeom prst="rect">
              <a:avLst/>
            </a:prstGeom>
          </p:spPr>
        </p:pic>
      </p:grpSp>
      <p:sp>
        <p:nvSpPr>
          <p:cNvPr id="70" name="右大括弧 69"/>
          <p:cNvSpPr/>
          <p:nvPr/>
        </p:nvSpPr>
        <p:spPr>
          <a:xfrm rot="5400000">
            <a:off x="4298439" y="799683"/>
            <a:ext cx="193632" cy="880771"/>
          </a:xfrm>
          <a:prstGeom prst="rightBrace">
            <a:avLst/>
          </a:prstGeom>
          <a:ln w="28575">
            <a:solidFill>
              <a:srgbClr val="FF6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文字方塊 129"/>
          <p:cNvSpPr txBox="1"/>
          <p:nvPr/>
        </p:nvSpPr>
        <p:spPr>
          <a:xfrm>
            <a:off x="70112" y="4208358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Layer4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6837498" y="4009851"/>
            <a:ext cx="1686556" cy="1046266"/>
            <a:chOff x="6718972" y="3899993"/>
            <a:chExt cx="1686556" cy="1046266"/>
          </a:xfrm>
        </p:grpSpPr>
        <p:sp>
          <p:nvSpPr>
            <p:cNvPr id="122" name="圓角矩形 121"/>
            <p:cNvSpPr/>
            <p:nvPr/>
          </p:nvSpPr>
          <p:spPr>
            <a:xfrm>
              <a:off x="6718972" y="3899993"/>
              <a:ext cx="1686556" cy="104626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>
                  <a:latin typeface="Verdana" panose="020B0604030504040204" pitchFamily="34" charset="0"/>
                  <a:ea typeface="Verdana" panose="020B0604030504040204" pitchFamily="34" charset="0"/>
                </a:rPr>
                <a:t>Port Cpk 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6127" y="4123015"/>
              <a:ext cx="1543566" cy="771783"/>
            </a:xfrm>
            <a:prstGeom prst="rect">
              <a:avLst/>
            </a:prstGeom>
          </p:spPr>
        </p:pic>
      </p:grpSp>
      <p:sp>
        <p:nvSpPr>
          <p:cNvPr id="136" name="文字方塊 135"/>
          <p:cNvSpPr txBox="1"/>
          <p:nvPr/>
        </p:nvSpPr>
        <p:spPr>
          <a:xfrm>
            <a:off x="5875338" y="4225207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Layer5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橢圓 137">
            <a:hlinkClick r:id="rId11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0" name="圖片 89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92627" y="476482"/>
            <a:ext cx="2209145" cy="254688"/>
            <a:chOff x="2152650" y="916887"/>
            <a:chExt cx="2209145" cy="254688"/>
          </a:xfrm>
        </p:grpSpPr>
        <p:sp>
          <p:nvSpPr>
            <p:cNvPr id="27" name="六邊形 26"/>
            <p:cNvSpPr/>
            <p:nvPr/>
          </p:nvSpPr>
          <p:spPr>
            <a:xfrm>
              <a:off x="2152650" y="916887"/>
              <a:ext cx="2209145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90D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90D7FF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Metrics dashboard</a:t>
              </a:r>
              <a:endParaRPr lang="zh-TW" altLang="en-US" sz="1200" b="1" dirty="0">
                <a:solidFill>
                  <a:srgbClr val="90D7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8" name="六邊形 27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4390556" y="807316"/>
            <a:ext cx="924259" cy="256121"/>
            <a:chOff x="5346366" y="1956156"/>
            <a:chExt cx="924259" cy="256121"/>
          </a:xfrm>
        </p:grpSpPr>
        <p:sp>
          <p:nvSpPr>
            <p:cNvPr id="26" name="圓角矩形 25"/>
            <p:cNvSpPr/>
            <p:nvPr/>
          </p:nvSpPr>
          <p:spPr>
            <a:xfrm>
              <a:off x="5346366" y="1956156"/>
              <a:ext cx="924259" cy="256121"/>
            </a:xfrm>
            <a:prstGeom prst="roundRect">
              <a:avLst>
                <a:gd name="adj" fmla="val 24105"/>
              </a:avLst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3" name="圓角矩形 92"/>
            <p:cNvSpPr/>
            <p:nvPr/>
          </p:nvSpPr>
          <p:spPr>
            <a:xfrm>
              <a:off x="5383668" y="1993457"/>
              <a:ext cx="839332" cy="180642"/>
            </a:xfrm>
            <a:prstGeom prst="roundRect">
              <a:avLst>
                <a:gd name="adj" fmla="val 3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Production</a:t>
              </a:r>
              <a:endParaRPr lang="zh-TW" altLang="en-US" sz="700" b="1" dirty="0">
                <a:solidFill>
                  <a:srgbClr val="FFC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2437808" y="1958698"/>
            <a:ext cx="589782" cy="256121"/>
            <a:chOff x="5346367" y="1956156"/>
            <a:chExt cx="589782" cy="256121"/>
          </a:xfrm>
        </p:grpSpPr>
        <p:sp>
          <p:nvSpPr>
            <p:cNvPr id="95" name="圓角矩形 94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FF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6" name="圓角矩形 95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69E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FPY</a:t>
              </a:r>
              <a:endParaRPr lang="zh-TW" altLang="en-US" sz="700" b="1" dirty="0">
                <a:solidFill>
                  <a:srgbClr val="FF69EB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7" name="橢圓 96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6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9" name="群組 98"/>
          <p:cNvGrpSpPr/>
          <p:nvPr/>
        </p:nvGrpSpPr>
        <p:grpSpPr>
          <a:xfrm>
            <a:off x="7333385" y="3190163"/>
            <a:ext cx="589782" cy="256121"/>
            <a:chOff x="5346367" y="1956156"/>
            <a:chExt cx="589782" cy="256121"/>
          </a:xfrm>
        </p:grpSpPr>
        <p:sp>
          <p:nvSpPr>
            <p:cNvPr id="100" name="圓角矩形 99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1" name="圓角矩形 100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2" name="橢圓 101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6" name="群組 105"/>
          <p:cNvGrpSpPr/>
          <p:nvPr/>
        </p:nvGrpSpPr>
        <p:grpSpPr>
          <a:xfrm>
            <a:off x="4601727" y="3219349"/>
            <a:ext cx="875751" cy="256121"/>
            <a:chOff x="5346367" y="1956156"/>
            <a:chExt cx="875751" cy="256121"/>
          </a:xfrm>
        </p:grpSpPr>
        <p:sp>
          <p:nvSpPr>
            <p:cNvPr id="108" name="圓角矩形 107"/>
            <p:cNvSpPr/>
            <p:nvPr/>
          </p:nvSpPr>
          <p:spPr>
            <a:xfrm>
              <a:off x="5346367" y="1956156"/>
              <a:ext cx="875751" cy="256121"/>
            </a:xfrm>
            <a:prstGeom prst="roundRect">
              <a:avLst>
                <a:gd name="adj" fmla="val 22245"/>
              </a:avLst>
            </a:prstGeom>
            <a:solidFill>
              <a:srgbClr val="FFA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9" name="圓角矩形 108"/>
            <p:cNvSpPr/>
            <p:nvPr/>
          </p:nvSpPr>
          <p:spPr>
            <a:xfrm>
              <a:off x="5383668" y="1993457"/>
              <a:ext cx="798762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A3A5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Cycle-time</a:t>
              </a:r>
              <a:endParaRPr lang="zh-TW" altLang="en-US" sz="700" b="1" dirty="0">
                <a:solidFill>
                  <a:srgbClr val="FFA3A5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1" name="橢圓 110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A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3" name="直線單箭頭接點 52"/>
          <p:cNvCxnSpPr>
            <a:stCxn id="114" idx="2"/>
            <a:endCxn id="115" idx="0"/>
          </p:cNvCxnSpPr>
          <p:nvPr/>
        </p:nvCxnSpPr>
        <p:spPr>
          <a:xfrm flipH="1">
            <a:off x="1902846" y="2357616"/>
            <a:ext cx="1569" cy="239801"/>
          </a:xfrm>
          <a:prstGeom prst="straightConnector1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115" idx="3"/>
            <a:endCxn id="119" idx="1"/>
          </p:cNvCxnSpPr>
          <p:nvPr/>
        </p:nvCxnSpPr>
        <p:spPr>
          <a:xfrm>
            <a:off x="2746124" y="3095892"/>
            <a:ext cx="807969" cy="0"/>
          </a:xfrm>
          <a:prstGeom prst="straightConnector1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18" idx="2"/>
            <a:endCxn id="119" idx="0"/>
          </p:cNvCxnSpPr>
          <p:nvPr/>
        </p:nvCxnSpPr>
        <p:spPr>
          <a:xfrm>
            <a:off x="4397371" y="2355438"/>
            <a:ext cx="0" cy="241979"/>
          </a:xfrm>
          <a:prstGeom prst="straightConnector1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118" idx="2"/>
            <a:endCxn id="121" idx="0"/>
          </p:cNvCxnSpPr>
          <p:nvPr/>
        </p:nvCxnSpPr>
        <p:spPr>
          <a:xfrm rot="16200000" flipH="1">
            <a:off x="5496893" y="1255915"/>
            <a:ext cx="241083" cy="2440127"/>
          </a:xfrm>
          <a:prstGeom prst="bentConnector3">
            <a:avLst>
              <a:gd name="adj1" fmla="val 50000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>
            <a:stCxn id="114" idx="0"/>
          </p:cNvCxnSpPr>
          <p:nvPr/>
        </p:nvCxnSpPr>
        <p:spPr>
          <a:xfrm rot="5400000" flipH="1" flipV="1">
            <a:off x="2455512" y="425117"/>
            <a:ext cx="384453" cy="1486647"/>
          </a:xfrm>
          <a:prstGeom prst="bentConnector2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肘形接點 133"/>
          <p:cNvCxnSpPr>
            <a:stCxn id="117" idx="0"/>
            <a:endCxn id="121" idx="2"/>
          </p:cNvCxnSpPr>
          <p:nvPr/>
        </p:nvCxnSpPr>
        <p:spPr>
          <a:xfrm rot="5400000" flipH="1" flipV="1">
            <a:off x="4236163" y="1260949"/>
            <a:ext cx="267917" cy="4934754"/>
          </a:xfrm>
          <a:prstGeom prst="bentConnector3">
            <a:avLst>
              <a:gd name="adj1" fmla="val 50000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肘形接點 136"/>
          <p:cNvCxnSpPr>
            <a:stCxn id="120" idx="0"/>
            <a:endCxn id="121" idx="2"/>
          </p:cNvCxnSpPr>
          <p:nvPr/>
        </p:nvCxnSpPr>
        <p:spPr>
          <a:xfrm rot="5400000" flipH="1" flipV="1">
            <a:off x="5483476" y="2508263"/>
            <a:ext cx="267917" cy="2440127"/>
          </a:xfrm>
          <a:prstGeom prst="bentConnector3">
            <a:avLst>
              <a:gd name="adj1" fmla="val 50000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肘形接點 139"/>
          <p:cNvCxnSpPr>
            <a:stCxn id="120" idx="3"/>
            <a:endCxn id="122" idx="1"/>
          </p:cNvCxnSpPr>
          <p:nvPr/>
        </p:nvCxnSpPr>
        <p:spPr>
          <a:xfrm>
            <a:off x="5240649" y="4385417"/>
            <a:ext cx="1596849" cy="147567"/>
          </a:xfrm>
          <a:prstGeom prst="bentConnector3">
            <a:avLst>
              <a:gd name="adj1" fmla="val 40059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群組 143"/>
          <p:cNvGrpSpPr/>
          <p:nvPr/>
        </p:nvGrpSpPr>
        <p:grpSpPr>
          <a:xfrm>
            <a:off x="2348210" y="4449819"/>
            <a:ext cx="589782" cy="256121"/>
            <a:chOff x="5346367" y="1956156"/>
            <a:chExt cx="589782" cy="256121"/>
          </a:xfrm>
        </p:grpSpPr>
        <p:sp>
          <p:nvSpPr>
            <p:cNvPr id="145" name="圓角矩形 144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46" name="圓角矩形 145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47" name="橢圓 146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8" name="群組 147"/>
          <p:cNvGrpSpPr/>
          <p:nvPr/>
        </p:nvGrpSpPr>
        <p:grpSpPr>
          <a:xfrm>
            <a:off x="4938757" y="4495231"/>
            <a:ext cx="589782" cy="256121"/>
            <a:chOff x="5346367" y="1956156"/>
            <a:chExt cx="589782" cy="256121"/>
          </a:xfrm>
        </p:grpSpPr>
        <p:sp>
          <p:nvSpPr>
            <p:cNvPr id="149" name="圓角矩形 148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0" name="圓角矩形 149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1" name="橢圓 150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8146457" y="4516135"/>
            <a:ext cx="589782" cy="256121"/>
            <a:chOff x="5346367" y="1956156"/>
            <a:chExt cx="589782" cy="256121"/>
          </a:xfrm>
        </p:grpSpPr>
        <p:sp>
          <p:nvSpPr>
            <p:cNvPr id="153" name="圓角矩形 152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4" name="圓角矩形 153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5" name="橢圓 154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432573" y="3207582"/>
            <a:ext cx="589782" cy="256121"/>
            <a:chOff x="5346367" y="1956156"/>
            <a:chExt cx="589782" cy="256121"/>
          </a:xfrm>
        </p:grpSpPr>
        <p:sp>
          <p:nvSpPr>
            <p:cNvPr id="157" name="圓角矩形 156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FF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8" name="圓角矩形 157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69E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FPY</a:t>
              </a:r>
              <a:endParaRPr lang="zh-TW" altLang="en-US" sz="700" b="1" dirty="0">
                <a:solidFill>
                  <a:srgbClr val="FF69EB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9" name="橢圓 158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6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0" name="群組 159"/>
          <p:cNvGrpSpPr/>
          <p:nvPr/>
        </p:nvGrpSpPr>
        <p:grpSpPr>
          <a:xfrm>
            <a:off x="4390556" y="1879591"/>
            <a:ext cx="924259" cy="256121"/>
            <a:chOff x="5346366" y="1956156"/>
            <a:chExt cx="924259" cy="256121"/>
          </a:xfrm>
        </p:grpSpPr>
        <p:sp>
          <p:nvSpPr>
            <p:cNvPr id="161" name="圓角矩形 160"/>
            <p:cNvSpPr/>
            <p:nvPr/>
          </p:nvSpPr>
          <p:spPr>
            <a:xfrm>
              <a:off x="5346366" y="1956156"/>
              <a:ext cx="924259" cy="256121"/>
            </a:xfrm>
            <a:prstGeom prst="roundRect">
              <a:avLst>
                <a:gd name="adj" fmla="val 24105"/>
              </a:avLst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2" name="圓角矩形 161"/>
            <p:cNvSpPr/>
            <p:nvPr/>
          </p:nvSpPr>
          <p:spPr>
            <a:xfrm>
              <a:off x="5383668" y="1993457"/>
              <a:ext cx="839332" cy="180642"/>
            </a:xfrm>
            <a:prstGeom prst="roundRect">
              <a:avLst>
                <a:gd name="adj" fmla="val 3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Production</a:t>
              </a:r>
              <a:endParaRPr lang="zh-TW" altLang="en-US" sz="700" b="1" dirty="0">
                <a:solidFill>
                  <a:srgbClr val="FFC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3" name="橢圓 162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4" name="群組 163"/>
          <p:cNvGrpSpPr/>
          <p:nvPr/>
        </p:nvGrpSpPr>
        <p:grpSpPr>
          <a:xfrm>
            <a:off x="5334258" y="809461"/>
            <a:ext cx="589782" cy="256121"/>
            <a:chOff x="5346367" y="1956156"/>
            <a:chExt cx="589782" cy="256121"/>
          </a:xfrm>
        </p:grpSpPr>
        <p:sp>
          <p:nvSpPr>
            <p:cNvPr id="165" name="圓角矩形 164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FF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6" name="圓角矩形 165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69E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FPY</a:t>
              </a:r>
              <a:endParaRPr lang="zh-TW" altLang="en-US" sz="700" b="1" dirty="0">
                <a:solidFill>
                  <a:srgbClr val="FF69EB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7" name="橢圓 166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6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8" name="群組 167"/>
          <p:cNvGrpSpPr/>
          <p:nvPr/>
        </p:nvGrpSpPr>
        <p:grpSpPr>
          <a:xfrm>
            <a:off x="5336513" y="1873857"/>
            <a:ext cx="589782" cy="256121"/>
            <a:chOff x="5346367" y="1956156"/>
            <a:chExt cx="589782" cy="256121"/>
          </a:xfrm>
        </p:grpSpPr>
        <p:sp>
          <p:nvSpPr>
            <p:cNvPr id="169" name="圓角矩形 168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70" name="圓角矩形 169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71" name="橢圓 170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7" name="圖片 10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7763" y="212609"/>
            <a:ext cx="289308" cy="289308"/>
          </a:xfrm>
          <a:prstGeom prst="rect">
            <a:avLst/>
          </a:prstGeom>
        </p:spPr>
      </p:pic>
      <p:pic>
        <p:nvPicPr>
          <p:cNvPr id="110" name="圖片 10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3338" y="1392024"/>
            <a:ext cx="289308" cy="289308"/>
          </a:xfrm>
          <a:prstGeom prst="rect">
            <a:avLst/>
          </a:prstGeom>
        </p:spPr>
      </p:pic>
      <p:pic>
        <p:nvPicPr>
          <p:cNvPr id="112" name="圖片 11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2525" y="2619606"/>
            <a:ext cx="289308" cy="289308"/>
          </a:xfrm>
          <a:prstGeom prst="rect">
            <a:avLst/>
          </a:prstGeom>
        </p:spPr>
      </p:pic>
      <p:pic>
        <p:nvPicPr>
          <p:cNvPr id="113" name="圖片 112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1424" y="3899092"/>
            <a:ext cx="289308" cy="289308"/>
          </a:xfrm>
          <a:prstGeom prst="rect">
            <a:avLst/>
          </a:prstGeom>
        </p:spPr>
      </p:pic>
      <p:pic>
        <p:nvPicPr>
          <p:cNvPr id="116" name="圖片 115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815" y="1388025"/>
            <a:ext cx="289308" cy="289308"/>
          </a:xfrm>
          <a:prstGeom prst="rect">
            <a:avLst/>
          </a:prstGeom>
        </p:spPr>
      </p:pic>
      <p:pic>
        <p:nvPicPr>
          <p:cNvPr id="123" name="圖片 12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815" y="2623685"/>
            <a:ext cx="289308" cy="289308"/>
          </a:xfrm>
          <a:prstGeom prst="rect">
            <a:avLst/>
          </a:prstGeom>
        </p:spPr>
      </p:pic>
      <p:pic>
        <p:nvPicPr>
          <p:cNvPr id="124" name="圖片 123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815" y="3893879"/>
            <a:ext cx="289308" cy="289308"/>
          </a:xfrm>
          <a:prstGeom prst="rect">
            <a:avLst/>
          </a:prstGeom>
        </p:spPr>
      </p:pic>
      <p:pic>
        <p:nvPicPr>
          <p:cNvPr id="125" name="圖片 124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9909" y="2619606"/>
            <a:ext cx="289308" cy="289308"/>
          </a:xfrm>
          <a:prstGeom prst="rect">
            <a:avLst/>
          </a:prstGeom>
        </p:spPr>
      </p:pic>
      <p:pic>
        <p:nvPicPr>
          <p:cNvPr id="126" name="圖片 125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0075" y="4026132"/>
            <a:ext cx="289308" cy="2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(Factory homepage)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055887"/>
            <a:ext cx="6361724" cy="3030506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1351305" y="1406974"/>
            <a:ext cx="1556996" cy="8459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3702049" y="452109"/>
            <a:ext cx="3634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 </a:t>
            </a:r>
            <a:r>
              <a:rPr lang="zh-TW" altLang="en-US" sz="1000" dirty="0" smtClean="0">
                <a:solidFill>
                  <a:srgbClr val="0000FF"/>
                </a:solidFill>
              </a:rPr>
              <a:t>顯示工廠指標資訊</a:t>
            </a:r>
            <a:r>
              <a:rPr lang="en-US" altLang="zh-TW" sz="1000" dirty="0" smtClean="0">
                <a:solidFill>
                  <a:srgbClr val="0000FF"/>
                </a:solidFill>
              </a:rPr>
              <a:t>(FPY</a:t>
            </a:r>
            <a:r>
              <a:rPr lang="zh-TW" altLang="en-US" sz="1000" dirty="0" smtClean="0">
                <a:solidFill>
                  <a:srgbClr val="0000FF"/>
                </a:solidFill>
              </a:rPr>
              <a:t>、</a:t>
            </a:r>
            <a:r>
              <a:rPr lang="en-US" altLang="zh-TW" sz="1000" dirty="0" smtClean="0">
                <a:solidFill>
                  <a:srgbClr val="0000FF"/>
                </a:solidFill>
              </a:rPr>
              <a:t>Production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MAC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quantity)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64" name="圖片 6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2945154" y="1406974"/>
            <a:ext cx="4712945" cy="26302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351306" y="3218074"/>
            <a:ext cx="1556723" cy="8191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圓角矩形圖說文字 67"/>
          <p:cNvSpPr/>
          <p:nvPr/>
        </p:nvSpPr>
        <p:spPr>
          <a:xfrm>
            <a:off x="351692" y="3477638"/>
            <a:ext cx="854942" cy="300021"/>
          </a:xfrm>
          <a:prstGeom prst="wedgeRoundRectCallout">
            <a:avLst>
              <a:gd name="adj1" fmla="val 66565"/>
              <a:gd name="adj2" fmla="val -22203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solidFill>
                  <a:srgbClr val="0000FF"/>
                </a:solidFill>
              </a:rPr>
              <a:t>MAC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69" name="圓角矩形圖說文字 68"/>
          <p:cNvSpPr/>
          <p:nvPr/>
        </p:nvSpPr>
        <p:spPr>
          <a:xfrm>
            <a:off x="351692" y="1679913"/>
            <a:ext cx="854942" cy="300021"/>
          </a:xfrm>
          <a:prstGeom prst="wedgeRoundRectCallout">
            <a:avLst>
              <a:gd name="adj1" fmla="val 75540"/>
              <a:gd name="adj2" fmla="val 2468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直通</a:t>
            </a:r>
            <a:r>
              <a:rPr lang="zh-TW" altLang="en-US" sz="1000" b="1" dirty="0">
                <a:solidFill>
                  <a:srgbClr val="0000FF"/>
                </a:solidFill>
              </a:rPr>
              <a:t>率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指標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 flipH="1">
            <a:off x="1102827" y="2084576"/>
            <a:ext cx="348703" cy="19288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103634" y="2248522"/>
            <a:ext cx="1210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可</a:t>
            </a:r>
            <a:r>
              <a:rPr lang="en-US" altLang="zh-TW" sz="1000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dirty="0" smtClean="0">
                <a:solidFill>
                  <a:schemeClr val="tx2"/>
                </a:solidFill>
              </a:rPr>
              <a:t>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78" name="圓角矩形圖說文字 77"/>
          <p:cNvSpPr/>
          <p:nvPr/>
        </p:nvSpPr>
        <p:spPr>
          <a:xfrm>
            <a:off x="7742912" y="3366200"/>
            <a:ext cx="985452" cy="300021"/>
          </a:xfrm>
          <a:prstGeom prst="wedgeRoundRectCallout">
            <a:avLst>
              <a:gd name="adj1" fmla="val -77885"/>
              <a:gd name="adj2" fmla="val 1616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產能趨勢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hr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77" name="圓角矩形圖說文字 76"/>
          <p:cNvSpPr/>
          <p:nvPr/>
        </p:nvSpPr>
        <p:spPr>
          <a:xfrm>
            <a:off x="7742912" y="2571140"/>
            <a:ext cx="854942" cy="300021"/>
          </a:xfrm>
          <a:prstGeom prst="wedgeRoundRectCallout">
            <a:avLst>
              <a:gd name="adj1" fmla="val -87509"/>
              <a:gd name="adj2" fmla="val 28949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累積產</a:t>
            </a:r>
            <a:r>
              <a:rPr lang="zh-TW" altLang="en-US" sz="1000" b="1" dirty="0">
                <a:solidFill>
                  <a:srgbClr val="0000FF"/>
                </a:solidFill>
              </a:rPr>
              <a:t>能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7781102" y="2969516"/>
            <a:ext cx="13859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點選可</a:t>
            </a:r>
            <a:r>
              <a:rPr lang="en-US" altLang="zh-TW" sz="800" dirty="0" smtClean="0">
                <a:solidFill>
                  <a:schemeClr val="tx2"/>
                </a:solidFill>
              </a:rPr>
              <a:t>Link</a:t>
            </a:r>
            <a:r>
              <a:rPr lang="zh-TW" altLang="en-US" sz="800" dirty="0" smtClean="0">
                <a:solidFill>
                  <a:schemeClr val="tx2"/>
                </a:solidFill>
              </a:rPr>
              <a:t>機種資訊頁面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>
            <a:off x="7490959" y="2976108"/>
            <a:ext cx="348582" cy="11239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1333500" y="737907"/>
            <a:ext cx="63617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直通率，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first pass yield)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MAC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008033" y="1752067"/>
            <a:ext cx="1474446" cy="2257225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4553770" y="1752067"/>
            <a:ext cx="1474446" cy="224839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6099507" y="1743236"/>
            <a:ext cx="1474446" cy="224839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6163455" y="2612554"/>
            <a:ext cx="1358062" cy="565466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6163455" y="3275567"/>
            <a:ext cx="1358062" cy="682570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155082" y="2170831"/>
            <a:ext cx="1358062" cy="392554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圖說文字 93"/>
          <p:cNvSpPr/>
          <p:nvPr/>
        </p:nvSpPr>
        <p:spPr>
          <a:xfrm>
            <a:off x="7742912" y="2075163"/>
            <a:ext cx="1083034" cy="300021"/>
          </a:xfrm>
          <a:prstGeom prst="wedgeRoundRectCallout">
            <a:avLst>
              <a:gd name="adj1" fmla="val -78062"/>
              <a:gd name="adj2" fmla="val 2255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產能達成率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1767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(Model dashboard)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702049" y="452109"/>
            <a:ext cx="3634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 </a:t>
            </a:r>
            <a:r>
              <a:rPr lang="zh-TW" altLang="en-US" sz="1000" dirty="0" smtClean="0">
                <a:solidFill>
                  <a:srgbClr val="0000FF"/>
                </a:solidFill>
              </a:rPr>
              <a:t>顯示各機種的產能、</a:t>
            </a:r>
            <a:r>
              <a:rPr lang="en-US" altLang="zh-TW" sz="1000" dirty="0" smtClean="0">
                <a:solidFill>
                  <a:srgbClr val="0000FF"/>
                </a:solidFill>
              </a:rPr>
              <a:t>minimum 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總測試次數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25" y="1153055"/>
            <a:ext cx="6419983" cy="294766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333500" y="737907"/>
            <a:ext cx="63617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直通率，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first pass yield)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MAC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36467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242905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349343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55781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562219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68657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519007" y="2321376"/>
            <a:ext cx="98904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519007" y="2757263"/>
            <a:ext cx="98904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519007" y="3193150"/>
            <a:ext cx="989048" cy="3983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519007" y="3650349"/>
            <a:ext cx="989048" cy="38985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圖說文字 37"/>
          <p:cNvSpPr/>
          <p:nvPr/>
        </p:nvSpPr>
        <p:spPr>
          <a:xfrm>
            <a:off x="4657253" y="2771995"/>
            <a:ext cx="985452" cy="300021"/>
          </a:xfrm>
          <a:prstGeom prst="wedgeRoundRectCallout">
            <a:avLst>
              <a:gd name="adj1" fmla="val -66854"/>
              <a:gd name="adj2" fmla="val 11898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產能趨勢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hr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39" name="圓角矩形圖說文字 38"/>
          <p:cNvSpPr/>
          <p:nvPr/>
        </p:nvSpPr>
        <p:spPr>
          <a:xfrm>
            <a:off x="4657253" y="2321376"/>
            <a:ext cx="854942" cy="300021"/>
          </a:xfrm>
          <a:prstGeom prst="wedgeRoundRectCallout">
            <a:avLst>
              <a:gd name="adj1" fmla="val -68811"/>
              <a:gd name="adj2" fmla="val 11899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累積產</a:t>
            </a:r>
            <a:r>
              <a:rPr lang="zh-TW" altLang="en-US" sz="1000" b="1" dirty="0">
                <a:solidFill>
                  <a:srgbClr val="0000FF"/>
                </a:solidFill>
              </a:rPr>
              <a:t>能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40" name="圓角矩形圖說文字 39"/>
          <p:cNvSpPr/>
          <p:nvPr/>
        </p:nvSpPr>
        <p:spPr>
          <a:xfrm>
            <a:off x="4657253" y="3242328"/>
            <a:ext cx="3723160" cy="300021"/>
          </a:xfrm>
          <a:prstGeom prst="wedgeRoundRectCallout">
            <a:avLst>
              <a:gd name="adj1" fmla="val -54366"/>
              <a:gd name="adj2" fmla="val 1241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各站別類型最小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 metrics dashboard)</a:t>
            </a:r>
          </a:p>
        </p:txBody>
      </p:sp>
      <p:sp>
        <p:nvSpPr>
          <p:cNvPr id="41" name="圓角矩形圖說文字 40"/>
          <p:cNvSpPr/>
          <p:nvPr/>
        </p:nvSpPr>
        <p:spPr>
          <a:xfrm>
            <a:off x="4657253" y="3712661"/>
            <a:ext cx="3182288" cy="300021"/>
          </a:xfrm>
          <a:prstGeom prst="wedgeRoundRectCallout">
            <a:avLst>
              <a:gd name="adj1" fmla="val -55298"/>
              <a:gd name="adj2" fmla="val 3373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總測試次數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Cycle-time dashboard)</a:t>
            </a:r>
          </a:p>
        </p:txBody>
      </p:sp>
    </p:spTree>
    <p:extLst>
      <p:ext uri="{BB962C8B-B14F-4D97-AF65-F5344CB8AC3E}">
        <p14:creationId xmlns:p14="http://schemas.microsoft.com/office/powerpoint/2010/main" val="5136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425867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</a:t>
            </a:r>
            <a:r>
              <a:rPr lang="zh-TW" altLang="en-US" b="1" dirty="0" smtClean="0">
                <a:solidFill>
                  <a:srgbClr val="90D7FF"/>
                </a:solidFill>
              </a:rPr>
              <a:t> </a:t>
            </a:r>
            <a:r>
              <a:rPr lang="en-US" altLang="zh-TW" b="1" dirty="0" smtClean="0">
                <a:solidFill>
                  <a:srgbClr val="90D7FF"/>
                </a:solidFill>
              </a:rPr>
              <a:t>(Model metrics dashboard)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4258673" y="452109"/>
            <a:ext cx="3791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 </a:t>
            </a:r>
            <a:r>
              <a:rPr lang="zh-TW" altLang="en-US" sz="1000" dirty="0" smtClean="0">
                <a:solidFill>
                  <a:srgbClr val="0000FF"/>
                </a:solidFill>
              </a:rPr>
              <a:t>顯示機種各站別類型</a:t>
            </a:r>
            <a:r>
              <a:rPr lang="en-US" altLang="zh-TW" sz="1000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00FF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、四分位數分佈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94728" y="801850"/>
            <a:ext cx="6700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用於觀察哪些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情況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994728" y="1160554"/>
            <a:ext cx="7385684" cy="2745621"/>
            <a:chOff x="994728" y="1179733"/>
            <a:chExt cx="7385684" cy="274562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4728" y="1179733"/>
              <a:ext cx="7055829" cy="2745621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32162" y="1739279"/>
              <a:ext cx="1698249" cy="215491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793421" y="1739279"/>
              <a:ext cx="1698249" cy="215491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48286" y="1739279"/>
              <a:ext cx="1698249" cy="215491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309548" y="1739279"/>
              <a:ext cx="1698249" cy="215491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824668" y="1963289"/>
              <a:ext cx="1625838" cy="377065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824668" y="2375831"/>
              <a:ext cx="1625838" cy="1160275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824668" y="3574473"/>
              <a:ext cx="1625838" cy="274959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圓角矩形圖說文字 25"/>
            <p:cNvSpPr/>
            <p:nvPr/>
          </p:nvSpPr>
          <p:spPr>
            <a:xfrm>
              <a:off x="4606097" y="1963289"/>
              <a:ext cx="3774315" cy="300021"/>
            </a:xfrm>
            <a:prstGeom prst="wedgeRoundRectCallout">
              <a:avLst>
                <a:gd name="adj1" fmla="val -56952"/>
                <a:gd name="adj2" fmla="val 1242"/>
                <a:gd name="adj3" fmla="val 16667"/>
              </a:avLst>
            </a:prstGeom>
            <a:solidFill>
              <a:srgbClr val="FFFFFF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rgbClr val="0070C0"/>
                  </a:solidFill>
                </a:rPr>
                <a:t>Minimum Station-Type </a:t>
              </a:r>
              <a:r>
                <a:rPr lang="en-US" altLang="zh-TW" sz="1000" dirty="0" err="1" smtClean="0">
                  <a:solidFill>
                    <a:srgbClr val="0070C0"/>
                  </a:solidFill>
                </a:rPr>
                <a:t>Cpk</a:t>
              </a:r>
              <a:r>
                <a:rPr lang="en-US" altLang="zh-TW" sz="1000" dirty="0" smtClean="0">
                  <a:solidFill>
                    <a:srgbClr val="0070C0"/>
                  </a:solidFill>
                </a:rPr>
                <a:t> 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(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點選可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Link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至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Station-Type </a:t>
              </a:r>
              <a:r>
                <a:rPr lang="en-US" altLang="zh-TW" sz="1000" dirty="0" err="1" smtClean="0">
                  <a:solidFill>
                    <a:schemeClr val="tx2"/>
                  </a:solidFill>
                </a:rPr>
                <a:t>Cpk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27" name="圓角矩形圖說文字 26"/>
            <p:cNvSpPr/>
            <p:nvPr/>
          </p:nvSpPr>
          <p:spPr>
            <a:xfrm>
              <a:off x="4606097" y="3572101"/>
              <a:ext cx="3089127" cy="300021"/>
            </a:xfrm>
            <a:prstGeom prst="wedgeRoundRectCallout">
              <a:avLst>
                <a:gd name="adj1" fmla="val -58401"/>
                <a:gd name="adj2" fmla="val 7636"/>
                <a:gd name="adj3" fmla="val 16667"/>
              </a:avLst>
            </a:prstGeom>
            <a:solidFill>
              <a:srgbClr val="FFFFFF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rgbClr val="0070C0"/>
                  </a:solidFill>
                </a:rPr>
                <a:t>Minimum Station </a:t>
              </a:r>
              <a:r>
                <a:rPr lang="en-US" altLang="zh-TW" sz="1000" dirty="0" err="1" smtClean="0">
                  <a:solidFill>
                    <a:srgbClr val="0070C0"/>
                  </a:solidFill>
                </a:rPr>
                <a:t>Cpk</a:t>
              </a:r>
              <a:r>
                <a:rPr lang="en-US" altLang="zh-TW" sz="1000" dirty="0" smtClean="0">
                  <a:solidFill>
                    <a:srgbClr val="0070C0"/>
                  </a:solidFill>
                </a:rPr>
                <a:t> 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(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點選可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Link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至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Station </a:t>
              </a:r>
              <a:r>
                <a:rPr lang="en-US" altLang="zh-TW" sz="1000" dirty="0" err="1" smtClean="0">
                  <a:solidFill>
                    <a:schemeClr val="tx2"/>
                  </a:solidFill>
                </a:rPr>
                <a:t>Cpk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28" name="圓角矩形圖說文字 27"/>
            <p:cNvSpPr/>
            <p:nvPr/>
          </p:nvSpPr>
          <p:spPr>
            <a:xfrm>
              <a:off x="4606096" y="2794310"/>
              <a:ext cx="3713026" cy="300021"/>
            </a:xfrm>
            <a:prstGeom prst="wedgeRoundRectCallout">
              <a:avLst>
                <a:gd name="adj1" fmla="val -56507"/>
                <a:gd name="adj2" fmla="val 3374"/>
                <a:gd name="adj3" fmla="val 16667"/>
              </a:avLst>
            </a:prstGeom>
            <a:solidFill>
              <a:srgbClr val="FFFFFF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>
                  <a:solidFill>
                    <a:srgbClr val="0070C0"/>
                  </a:solidFill>
                </a:rPr>
                <a:t>四分位數分佈</a:t>
              </a:r>
              <a:r>
                <a:rPr lang="en-US" altLang="zh-TW" sz="1000" dirty="0" smtClean="0">
                  <a:solidFill>
                    <a:srgbClr val="0070C0"/>
                  </a:solidFill>
                </a:rPr>
                <a:t>:</a:t>
              </a:r>
              <a:r>
                <a:rPr lang="zh-TW" altLang="en-US" sz="1000" dirty="0" smtClean="0">
                  <a:solidFill>
                    <a:srgbClr val="0070C0"/>
                  </a:solidFill>
                </a:rPr>
                <a:t> 快速觀察</a:t>
              </a:r>
              <a:r>
                <a:rPr lang="en-US" altLang="zh-TW" sz="1000" dirty="0" smtClean="0">
                  <a:solidFill>
                    <a:srgbClr val="0070C0"/>
                  </a:solidFill>
                </a:rPr>
                <a:t>Station-Type</a:t>
              </a:r>
              <a:r>
                <a:rPr lang="zh-TW" altLang="en-US" sz="1000" dirty="0" smtClean="0">
                  <a:solidFill>
                    <a:srgbClr val="0070C0"/>
                  </a:solidFill>
                </a:rPr>
                <a:t>內測試數值分佈情形</a:t>
              </a:r>
              <a:endParaRPr lang="en-US" altLang="zh-TW" sz="1000" dirty="0" smtClean="0">
                <a:solidFill>
                  <a:srgbClr val="0070C0"/>
                </a:solidFill>
              </a:endParaRPr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4836186" y="3989194"/>
            <a:ext cx="3533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02060"/>
                </a:solidFill>
              </a:rPr>
              <a:t>[</a:t>
            </a:r>
            <a:r>
              <a:rPr lang="zh-TW" altLang="en-US" sz="900" dirty="0" smtClean="0">
                <a:solidFill>
                  <a:srgbClr val="002060"/>
                </a:solidFill>
              </a:rPr>
              <a:t>註</a:t>
            </a:r>
            <a:r>
              <a:rPr lang="en-US" altLang="zh-TW" sz="900" dirty="0" smtClean="0">
                <a:solidFill>
                  <a:srgbClr val="002060"/>
                </a:solidFill>
              </a:rPr>
              <a:t>]</a:t>
            </a:r>
            <a:r>
              <a:rPr lang="zh-TW" altLang="en-US" sz="900" dirty="0" smtClean="0">
                <a:solidFill>
                  <a:srgbClr val="002060"/>
                </a:solidFill>
              </a:rPr>
              <a:t> 進入此頁方式：須從</a:t>
            </a:r>
            <a:r>
              <a:rPr lang="en-US" altLang="zh-TW" sz="900" dirty="0" smtClean="0">
                <a:solidFill>
                  <a:srgbClr val="002060"/>
                </a:solidFill>
              </a:rPr>
              <a:t>Layer2 Model dashboard</a:t>
            </a:r>
            <a:r>
              <a:rPr lang="zh-TW" altLang="en-US" sz="900" dirty="0" smtClean="0">
                <a:solidFill>
                  <a:srgbClr val="002060"/>
                </a:solidFill>
              </a:rPr>
              <a:t>點選如下圖示：</a:t>
            </a:r>
            <a:endParaRPr lang="en-US" altLang="zh-TW" sz="900" dirty="0" smtClean="0">
              <a:solidFill>
                <a:srgbClr val="00206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776089" y="4195202"/>
            <a:ext cx="1537663" cy="796352"/>
            <a:chOff x="436275" y="4086024"/>
            <a:chExt cx="1537663" cy="7963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275" y="4089059"/>
              <a:ext cx="1537663" cy="793317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559983" y="4398501"/>
              <a:ext cx="744476" cy="10955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466791" y="4086024"/>
              <a:ext cx="140678" cy="140678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2" name="直線單箭頭接點 31"/>
            <p:cNvCxnSpPr/>
            <p:nvPr/>
          </p:nvCxnSpPr>
          <p:spPr>
            <a:xfrm>
              <a:off x="598351" y="4196542"/>
              <a:ext cx="73062" cy="2028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9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(Station-type </a:t>
            </a:r>
            <a:r>
              <a:rPr lang="en-US" altLang="zh-TW" b="1" dirty="0" err="1" smtClean="0">
                <a:solidFill>
                  <a:srgbClr val="90D7FF"/>
                </a:solidFill>
              </a:rPr>
              <a:t>Cpk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03" y="897960"/>
            <a:ext cx="6629127" cy="383431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4218" y="1120158"/>
            <a:ext cx="2063683" cy="1523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2250939" y="1070872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查詢選單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39273" y="909677"/>
            <a:ext cx="395809" cy="1198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883494" y="1005550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日期選擇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5299" y="1585812"/>
            <a:ext cx="6535081" cy="81208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345299" y="2571998"/>
            <a:ext cx="6564343" cy="211510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圖說文字 36"/>
          <p:cNvSpPr/>
          <p:nvPr/>
        </p:nvSpPr>
        <p:spPr>
          <a:xfrm>
            <a:off x="7057992" y="1803257"/>
            <a:ext cx="1286930" cy="377198"/>
          </a:xfrm>
          <a:prstGeom prst="wedgeRoundRectCallout">
            <a:avLst>
              <a:gd name="adj1" fmla="val -6393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8" name="圓角矩形圖說文字 37"/>
          <p:cNvSpPr/>
          <p:nvPr/>
        </p:nvSpPr>
        <p:spPr>
          <a:xfrm>
            <a:off x="7057992" y="3170962"/>
            <a:ext cx="1471680" cy="346434"/>
          </a:xfrm>
          <a:prstGeom prst="wedgeRoundRectCallout">
            <a:avLst>
              <a:gd name="adj1" fmla="val -60453"/>
              <a:gd name="adj2" fmla="val -12445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99" y="2609760"/>
            <a:ext cx="972247" cy="64499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455501" y="2566979"/>
            <a:ext cx="975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</a:t>
            </a:r>
            <a:r>
              <a:rPr lang="zh-TW" altLang="en-US" sz="900" dirty="0">
                <a:solidFill>
                  <a:srgbClr val="FFFF00"/>
                </a:solidFill>
              </a:rPr>
              <a:t>選</a:t>
            </a:r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54968" y="2606166"/>
            <a:ext cx="2659929" cy="64858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3220734" y="2584493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7871" y="1638821"/>
            <a:ext cx="1242702" cy="714320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645480" y="1598136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17759" y="1644375"/>
            <a:ext cx="1848879" cy="70876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2425942" y="1598136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51207" y="1637633"/>
            <a:ext cx="2897307" cy="715507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346371" y="1613508"/>
            <a:ext cx="1317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所選測項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85283" y="3335321"/>
            <a:ext cx="1814391" cy="64405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863795" y="3308534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85284" y="4051740"/>
            <a:ext cx="1814391" cy="584203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558867" y="4427701"/>
            <a:ext cx="174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28" y="3333671"/>
            <a:ext cx="1835870" cy="130227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3126470" y="4430248"/>
            <a:ext cx="1091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208348" y="2600097"/>
            <a:ext cx="1316417" cy="65465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4628088" y="2573035"/>
            <a:ext cx="1024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每小時值平均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580722" y="2612078"/>
            <a:ext cx="1297578" cy="64267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5845952" y="2575011"/>
            <a:ext cx="1127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每小時值標準差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209411" y="3333671"/>
            <a:ext cx="2668889" cy="64223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5227436" y="3576077"/>
            <a:ext cx="1830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日平均值趨勢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09412" y="4052189"/>
            <a:ext cx="2668889" cy="58375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5258232" y="4338261"/>
            <a:ext cx="17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日標準值趨勢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3702364" y="460512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3" name="矩形 2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5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235569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(Station </a:t>
            </a:r>
            <a:r>
              <a:rPr lang="en-US" altLang="zh-TW" b="1" dirty="0" err="1" smtClean="0">
                <a:solidFill>
                  <a:srgbClr val="90D7FF"/>
                </a:solidFill>
              </a:rPr>
              <a:t>Cpk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38" y="901102"/>
            <a:ext cx="6816922" cy="3837729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404563" y="1081792"/>
            <a:ext cx="2632786" cy="10756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290546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382266" y="916071"/>
            <a:ext cx="312683" cy="9424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>
            <a:off x="613104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日期選擇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42994" y="1465766"/>
            <a:ext cx="6758886" cy="4461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242994" y="2003617"/>
            <a:ext cx="6758886" cy="14621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242994" y="3574472"/>
            <a:ext cx="6758886" cy="11254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272778" y="2048063"/>
            <a:ext cx="104447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1397127" y="2045951"/>
            <a:ext cx="2151773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272778" y="2749653"/>
            <a:ext cx="3276122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3637329" y="2045951"/>
            <a:ext cx="3307002" cy="1354078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272778" y="3599659"/>
            <a:ext cx="1044476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1388600" y="3599659"/>
            <a:ext cx="2160299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272777" y="4162561"/>
            <a:ext cx="1888537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2205760" y="4159244"/>
            <a:ext cx="1343140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圖說文字 114"/>
          <p:cNvSpPr/>
          <p:nvPr/>
        </p:nvSpPr>
        <p:spPr>
          <a:xfrm>
            <a:off x="7166830" y="1531876"/>
            <a:ext cx="1887781" cy="377198"/>
          </a:xfrm>
          <a:prstGeom prst="wedgeRoundRectCallout">
            <a:avLst>
              <a:gd name="adj1" fmla="val -59528"/>
              <a:gd name="adj2" fmla="val -1244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所有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Port 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16" name="圓角矩形圖說文字 115"/>
          <p:cNvSpPr/>
          <p:nvPr/>
        </p:nvSpPr>
        <p:spPr>
          <a:xfrm>
            <a:off x="7185885" y="2498914"/>
            <a:ext cx="924836" cy="377198"/>
          </a:xfrm>
          <a:prstGeom prst="wedgeRoundRectCallout">
            <a:avLst>
              <a:gd name="adj1" fmla="val -70845"/>
              <a:gd name="adj2" fmla="val -22616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17" name="圓角矩形圖說文字 116"/>
          <p:cNvSpPr/>
          <p:nvPr/>
        </p:nvSpPr>
        <p:spPr>
          <a:xfrm>
            <a:off x="7185885" y="3895270"/>
            <a:ext cx="1433778" cy="377198"/>
          </a:xfrm>
          <a:prstGeom prst="wedgeRoundRectCallout">
            <a:avLst>
              <a:gd name="adj1" fmla="val -62593"/>
              <a:gd name="adj2" fmla="val -1583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633467" y="3599658"/>
            <a:ext cx="1092005" cy="1071529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4791369" y="3599658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4791369" y="4163941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339442" y="2018579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2382051" y="2017252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455458" y="2739967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5910757" y="1991588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熱點圖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13869" y="3546717"/>
            <a:ext cx="791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656165" y="3580281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1085298" y="4130545"/>
            <a:ext cx="11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</a:p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2227211" y="4130545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3642277" y="358028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5872646" y="3574472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5865113" y="424737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stdev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235570" y="452109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33" name="矩形 132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6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(Port </a:t>
            </a:r>
            <a:r>
              <a:rPr lang="en-US" altLang="zh-TW" b="1" dirty="0" err="1" smtClean="0">
                <a:solidFill>
                  <a:srgbClr val="90D7FF"/>
                </a:solidFill>
              </a:rPr>
              <a:t>Cpk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32" name="文字方塊 131"/>
          <p:cNvSpPr txBox="1"/>
          <p:nvPr/>
        </p:nvSpPr>
        <p:spPr>
          <a:xfrm>
            <a:off x="2928639" y="452109"/>
            <a:ext cx="364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166256" y="837431"/>
            <a:ext cx="5026897" cy="3883057"/>
            <a:chOff x="166256" y="837431"/>
            <a:chExt cx="5026897" cy="3883057"/>
          </a:xfrm>
        </p:grpSpPr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7" y="837431"/>
              <a:ext cx="5026896" cy="2361903"/>
            </a:xfrm>
            <a:prstGeom prst="rect">
              <a:avLst/>
            </a:prstGeom>
          </p:spPr>
        </p:pic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6" y="3199334"/>
              <a:ext cx="5026897" cy="1521154"/>
            </a:xfrm>
            <a:prstGeom prst="rect">
              <a:avLst/>
            </a:prstGeom>
          </p:spPr>
        </p:pic>
      </p:grpSp>
      <p:sp>
        <p:nvSpPr>
          <p:cNvPr id="45" name="矩形 44"/>
          <p:cNvSpPr/>
          <p:nvPr/>
        </p:nvSpPr>
        <p:spPr>
          <a:xfrm>
            <a:off x="204621" y="1433794"/>
            <a:ext cx="4955664" cy="12966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04621" y="2830978"/>
            <a:ext cx="4955664" cy="3555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04621" y="3248358"/>
            <a:ext cx="4955664" cy="14323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角矩形圖說文字 47"/>
          <p:cNvSpPr/>
          <p:nvPr/>
        </p:nvSpPr>
        <p:spPr>
          <a:xfrm>
            <a:off x="5450519" y="1860907"/>
            <a:ext cx="1410678" cy="377198"/>
          </a:xfrm>
          <a:prstGeom prst="wedgeRoundRectCallout">
            <a:avLst>
              <a:gd name="adj1" fmla="val -71032"/>
              <a:gd name="adj2" fmla="val -20921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49" name="圓角矩形圖說文字 48"/>
          <p:cNvSpPr/>
          <p:nvPr/>
        </p:nvSpPr>
        <p:spPr>
          <a:xfrm>
            <a:off x="5450519" y="2843767"/>
            <a:ext cx="1519384" cy="377198"/>
          </a:xfrm>
          <a:prstGeom prst="wedgeRoundRectCallout">
            <a:avLst>
              <a:gd name="adj1" fmla="val -6898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50" name="圓角矩形圖說文字 49"/>
          <p:cNvSpPr/>
          <p:nvPr/>
        </p:nvSpPr>
        <p:spPr>
          <a:xfrm>
            <a:off x="5450517" y="3884177"/>
            <a:ext cx="2651195" cy="377198"/>
          </a:xfrm>
          <a:prstGeom prst="wedgeRoundRectCallout">
            <a:avLst>
              <a:gd name="adj1" fmla="val -60618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B0F0"/>
                </a:solidFill>
              </a:rPr>
              <a:t>各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資訊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之間相互比較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51" name="矩形 50"/>
          <p:cNvSpPr/>
          <p:nvPr/>
        </p:nvSpPr>
        <p:spPr>
          <a:xfrm>
            <a:off x="253590" y="3299901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53590" y="4030329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479730" y="3299901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479730" y="4029244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>
            <a:off x="4498913" y="3909682"/>
            <a:ext cx="0" cy="44583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807144" y="4350857"/>
            <a:ext cx="2092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隨選擇的測項增加，動態往下延伸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399087" y="814098"/>
            <a:ext cx="2191072" cy="75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主要用途：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查詢單一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比較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跟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之間的狀況。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59" name="矩形 58">
            <a:hlinkClick r:id="rId7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4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(FPY</a:t>
            </a:r>
            <a:r>
              <a:rPr lang="zh-TW" altLang="en-US" b="1" dirty="0" smtClean="0">
                <a:solidFill>
                  <a:srgbClr val="90D7FF"/>
                </a:solidFill>
              </a:rPr>
              <a:t>總表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53" y="948704"/>
            <a:ext cx="6769805" cy="315686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673144" y="1408621"/>
            <a:ext cx="1031688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803888" y="1408620"/>
            <a:ext cx="5476866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673144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031301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673144" y="3270919"/>
            <a:ext cx="6647070" cy="79290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606456" y="1408620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直通率</a:t>
            </a:r>
            <a:r>
              <a:rPr lang="en-US" altLang="zh-TW" sz="900" dirty="0" smtClean="0">
                <a:solidFill>
                  <a:srgbClr val="FFFF00"/>
                </a:solidFill>
              </a:rPr>
              <a:t>(FPY)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754962" y="1372114"/>
            <a:ext cx="2634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各站別類型</a:t>
            </a:r>
            <a:r>
              <a:rPr lang="en-US" altLang="zh-TW" sz="900" dirty="0" smtClean="0">
                <a:solidFill>
                  <a:srgbClr val="FFFF00"/>
                </a:solidFill>
              </a:rPr>
              <a:t>(Station-Type)</a:t>
            </a:r>
            <a:r>
              <a:rPr lang="zh-TW" altLang="en-US" sz="900" dirty="0" smtClean="0">
                <a:solidFill>
                  <a:srgbClr val="FFFF00"/>
                </a:solidFill>
              </a:rPr>
              <a:t>的良率、</a:t>
            </a:r>
            <a:r>
              <a:rPr lang="en-US" altLang="zh-TW" sz="9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900" dirty="0" smtClean="0">
                <a:solidFill>
                  <a:srgbClr val="FFFF00"/>
                </a:solidFill>
              </a:rPr>
              <a:t>數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862219" y="2411721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前後日的良率趨勢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167635" y="2417083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前後週的良率趨勢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167634" y="3250606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前後月的良率趨勢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1382397" y="1904253"/>
            <a:ext cx="459835" cy="30357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103634" y="2245366"/>
            <a:ext cx="155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查詢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41432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快速查看當天</a:t>
            </a:r>
            <a:r>
              <a:rPr lang="en-US" altLang="zh-TW" sz="1000" dirty="0" smtClean="0">
                <a:solidFill>
                  <a:srgbClr val="0000FF"/>
                </a:solidFill>
              </a:rPr>
              <a:t>FPY</a:t>
            </a:r>
            <a:r>
              <a:rPr lang="zh-TW" altLang="en-US" sz="1000" dirty="0" smtClean="0">
                <a:solidFill>
                  <a:srgbClr val="0000FF"/>
                </a:solidFill>
              </a:rPr>
              <a:t>、各站別類型的良率比較、日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週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月的良率趨勢變化。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39" name="矩形 38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(FPY</a:t>
            </a:r>
            <a:r>
              <a:rPr lang="zh-TW" altLang="en-US" b="1" dirty="0" smtClean="0">
                <a:solidFill>
                  <a:srgbClr val="90D7FF"/>
                </a:solidFill>
              </a:rPr>
              <a:t>查詢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115" y="1198081"/>
            <a:ext cx="6151610" cy="28921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77278" y="1942968"/>
            <a:ext cx="6049101" cy="785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77278" y="2856056"/>
            <a:ext cx="6049101" cy="1176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圓角矩形圖說文字 39"/>
          <p:cNvSpPr/>
          <p:nvPr/>
        </p:nvSpPr>
        <p:spPr>
          <a:xfrm>
            <a:off x="6730188" y="1955517"/>
            <a:ext cx="1867666" cy="523895"/>
          </a:xfrm>
          <a:prstGeom prst="wedgeRoundRectCallout">
            <a:avLst>
              <a:gd name="adj1" fmla="val -65437"/>
              <a:gd name="adj2" fmla="val -12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機種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(Model)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查看機種測試狀況總良率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8845" y="1420691"/>
            <a:ext cx="1078940" cy="10117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1495148" y="133709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863401" y="4307350"/>
            <a:ext cx="5057819" cy="489684"/>
          </a:xfrm>
          <a:prstGeom prst="wedgeRoundRectCallout">
            <a:avLst>
              <a:gd name="adj1" fmla="val -8979"/>
              <a:gd name="adj2" fmla="val -10635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站別類型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依查詢選單選擇的機種呈現其下所有的站別類型</a:t>
            </a:r>
            <a:r>
              <a:rPr lang="en-US" altLang="zh-TW" sz="1000" dirty="0" smtClean="0">
                <a:solidFill>
                  <a:srgbClr val="002060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Pass&amp;Fail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6222135" y="3069310"/>
            <a:ext cx="429372" cy="240921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6651505" y="3186239"/>
            <a:ext cx="231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Cycle-time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頁面查看測試狀況</a:t>
            </a:r>
            <a:r>
              <a:rPr lang="en-US" altLang="zh-TW" sz="1000" dirty="0" smtClean="0">
                <a:solidFill>
                  <a:schemeClr val="tx2"/>
                </a:solidFill>
              </a:rPr>
              <a:t>&amp;</a:t>
            </a:r>
            <a:r>
              <a:rPr lang="zh-TW" altLang="en-US" sz="1000" dirty="0" smtClean="0">
                <a:solidFill>
                  <a:schemeClr val="tx2"/>
                </a:solidFill>
              </a:rPr>
              <a:t>各</a:t>
            </a:r>
            <a:r>
              <a:rPr lang="en-US" altLang="zh-TW" sz="1000" dirty="0" smtClean="0">
                <a:solidFill>
                  <a:schemeClr val="tx2"/>
                </a:solidFill>
              </a:rPr>
              <a:t>Port</a:t>
            </a:r>
            <a:r>
              <a:rPr lang="zh-TW" altLang="en-US" sz="1000" dirty="0" smtClean="0">
                <a:solidFill>
                  <a:schemeClr val="tx2"/>
                </a:solidFill>
              </a:rPr>
              <a:t>良率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326115" y="782839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zh-TW" altLang="en-US" sz="1000" dirty="0" smtClean="0">
                <a:solidFill>
                  <a:srgbClr val="002060"/>
                </a:solidFill>
              </a:rPr>
              <a:t>機種良率</a:t>
            </a:r>
            <a:r>
              <a:rPr lang="en-US" altLang="zh-TW" sz="1000" dirty="0" smtClean="0">
                <a:solidFill>
                  <a:srgbClr val="002060"/>
                </a:solidFill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站別類型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7" name="矩形 46">
            <a:hlinkClick r:id="rId6" action="ppaction://hlinksldjump"/>
          </p:cNvPr>
          <p:cNvSpPr/>
          <p:nvPr/>
        </p:nvSpPr>
        <p:spPr>
          <a:xfrm>
            <a:off x="5488973" y="2904935"/>
            <a:ext cx="905478" cy="33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2941433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</a:t>
            </a:r>
            <a:r>
              <a:rPr lang="zh-TW" altLang="en-US" sz="1000" dirty="0">
                <a:solidFill>
                  <a:srgbClr val="0000FF"/>
                </a:solidFill>
              </a:rPr>
              <a:t>包含機種</a:t>
            </a:r>
            <a:r>
              <a:rPr lang="en-US" altLang="zh-TW" sz="1000" dirty="0">
                <a:solidFill>
                  <a:srgbClr val="0000FF"/>
                </a:solidFill>
              </a:rPr>
              <a:t>(Model)</a:t>
            </a:r>
            <a:r>
              <a:rPr lang="zh-TW" altLang="en-US" sz="1000" dirty="0">
                <a:solidFill>
                  <a:srgbClr val="0000FF"/>
                </a:solidFill>
              </a:rPr>
              <a:t>、站別類型</a:t>
            </a:r>
            <a:r>
              <a:rPr lang="en-US" altLang="zh-TW" sz="1000" dirty="0">
                <a:solidFill>
                  <a:srgbClr val="0000FF"/>
                </a:solidFill>
              </a:rPr>
              <a:t>(Station-Type)</a:t>
            </a:r>
            <a:r>
              <a:rPr lang="zh-TW" altLang="en-US" sz="1000" dirty="0">
                <a:solidFill>
                  <a:srgbClr val="0000FF"/>
                </a:solidFill>
              </a:rPr>
              <a:t>等良率。</a:t>
            </a:r>
          </a:p>
        </p:txBody>
      </p:sp>
      <p:sp>
        <p:nvSpPr>
          <p:cNvPr id="49" name="矩形 48">
            <a:hlinkClick r:id="rId7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58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5419" y="721229"/>
            <a:ext cx="7342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目前系統</a:t>
            </a:r>
            <a:r>
              <a:rPr lang="en-US" altLang="zh-TW" sz="1000" dirty="0" smtClean="0">
                <a:solidFill>
                  <a:srgbClr val="002060"/>
                </a:solidFill>
              </a:rPr>
              <a:t>Home 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依使用目的分為兩部分連結：工廠指標可視化系統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Automation related dashboard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2206124" y="1072297"/>
            <a:ext cx="5266381" cy="1137384"/>
            <a:chOff x="1764908" y="1072297"/>
            <a:chExt cx="5266381" cy="113738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4908" y="1072297"/>
              <a:ext cx="5142486" cy="113738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950291" y="1429998"/>
              <a:ext cx="3305910" cy="712128"/>
            </a:xfrm>
            <a:prstGeom prst="rect">
              <a:avLst/>
            </a:prstGeom>
            <a:noFill/>
            <a:ln w="19050">
              <a:solidFill>
                <a:srgbClr val="B0F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300958" y="1429998"/>
              <a:ext cx="1576832" cy="718522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888803" y="1218651"/>
              <a:ext cx="13904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solidFill>
                    <a:srgbClr val="B0F2B4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Factory system</a:t>
              </a:r>
              <a:endParaRPr lang="zh-TW" altLang="en-US" sz="900" dirty="0">
                <a:solidFill>
                  <a:srgbClr val="B0F2B4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004381" y="1228350"/>
              <a:ext cx="20269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Automation related dashboard</a:t>
              </a:r>
              <a:endParaRPr lang="zh-TW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092973" y="2630084"/>
            <a:ext cx="3243178" cy="2265952"/>
            <a:chOff x="798830" y="2630084"/>
            <a:chExt cx="3243178" cy="2265952"/>
          </a:xfrm>
        </p:grpSpPr>
        <p:sp>
          <p:nvSpPr>
            <p:cNvPr id="38" name="矩形 37"/>
            <p:cNvSpPr/>
            <p:nvPr/>
          </p:nvSpPr>
          <p:spPr>
            <a:xfrm>
              <a:off x="798830" y="2630084"/>
              <a:ext cx="3243178" cy="2265952"/>
            </a:xfrm>
            <a:prstGeom prst="rect">
              <a:avLst/>
            </a:prstGeom>
            <a:solidFill>
              <a:srgbClr val="BAD7F2">
                <a:alpha val="20000"/>
              </a:srgbClr>
            </a:solidFill>
            <a:ln w="19050">
              <a:solidFill>
                <a:srgbClr val="BAD7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/>
            <a:srcRect l="3385" t="35885" r="64194" b="9701"/>
            <a:stretch/>
          </p:blipFill>
          <p:spPr>
            <a:xfrm>
              <a:off x="1076174" y="2961974"/>
              <a:ext cx="2765996" cy="932801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798830" y="2633901"/>
              <a:ext cx="2032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Query</a:t>
              </a:r>
              <a:r>
                <a:rPr lang="zh-TW" altLang="en-US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Dashboard</a:t>
              </a:r>
              <a:r>
                <a:rPr lang="zh-TW" altLang="en-US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L</a:t>
              </a:r>
              <a:r>
                <a:rPr lang="en-US" altLang="zh-TW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ist</a:t>
              </a:r>
              <a:endParaRPr lang="zh-TW" alt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901611" y="3880373"/>
              <a:ext cx="31403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/>
                <a:t>查詢系統分類所有</a:t>
              </a:r>
              <a:r>
                <a:rPr lang="zh-TW" altLang="en-US" sz="1000" b="1" dirty="0" smtClean="0">
                  <a:solidFill>
                    <a:srgbClr val="0000FF"/>
                  </a:solidFill>
                </a:rPr>
                <a:t>具功能性</a:t>
              </a:r>
              <a:r>
                <a:rPr lang="zh-TW" altLang="en-US" sz="1000" dirty="0" smtClean="0"/>
                <a:t>的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為一份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清單，依不同功能需求直接點選進入所需的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，適合已知問題點欲進行深入查詢者使用。依不同工廠點選連結進入。</a:t>
              </a:r>
              <a:endParaRPr lang="en-US" altLang="zh-TW" sz="1000" dirty="0" smtClean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56141" y="2630084"/>
            <a:ext cx="3334754" cy="2265952"/>
            <a:chOff x="4561998" y="2630084"/>
            <a:chExt cx="3334754" cy="2265952"/>
          </a:xfrm>
        </p:grpSpPr>
        <p:sp>
          <p:nvSpPr>
            <p:cNvPr id="39" name="矩形 38"/>
            <p:cNvSpPr/>
            <p:nvPr/>
          </p:nvSpPr>
          <p:spPr>
            <a:xfrm>
              <a:off x="4561998" y="2630084"/>
              <a:ext cx="3315911" cy="2265952"/>
            </a:xfrm>
            <a:prstGeom prst="rect">
              <a:avLst/>
            </a:prstGeom>
            <a:solidFill>
              <a:srgbClr val="90D7FF">
                <a:alpha val="20000"/>
              </a:srgbClr>
            </a:solidFill>
            <a:ln w="19050">
              <a:solidFill>
                <a:srgbClr val="90D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/>
            <a:srcRect l="35527" t="35885" r="32265" b="9701"/>
            <a:stretch/>
          </p:blipFill>
          <p:spPr>
            <a:xfrm>
              <a:off x="4846092" y="2961973"/>
              <a:ext cx="2747722" cy="932801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4572988" y="2633902"/>
              <a:ext cx="2017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accent4">
                      <a:lumMod val="75000"/>
                    </a:schemeClr>
                  </a:solidFill>
                </a:rPr>
                <a:t>Metrics Dashboard</a:t>
              </a:r>
              <a:endParaRPr lang="zh-TW" altLang="en-US" sz="1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572988" y="3869539"/>
              <a:ext cx="33237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/>
                <a:t>指標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以敘述統計的視覺化方式呈現指標，依照機種</a:t>
              </a:r>
              <a:r>
                <a:rPr lang="en-US" altLang="zh-TW" sz="1000" dirty="0" smtClean="0"/>
                <a:t>(Model)</a:t>
              </a:r>
              <a:r>
                <a:rPr lang="zh-TW" altLang="en-US" sz="1000" dirty="0" smtClean="0"/>
                <a:t>、測試站型態</a:t>
              </a:r>
              <a:r>
                <a:rPr lang="en-US" altLang="zh-TW" sz="1000" dirty="0" smtClean="0"/>
                <a:t>(Station-type)</a:t>
              </a:r>
              <a:r>
                <a:rPr lang="zh-TW" altLang="en-US" sz="1000" dirty="0" smtClean="0"/>
                <a:t>、站別</a:t>
              </a:r>
              <a:r>
                <a:rPr lang="en-US" altLang="zh-TW" sz="1000" dirty="0" smtClean="0"/>
                <a:t>(Station)</a:t>
              </a:r>
              <a:r>
                <a:rPr lang="zh-TW" altLang="en-US" sz="1000" dirty="0" smtClean="0"/>
                <a:t>及</a:t>
              </a:r>
              <a:r>
                <a:rPr lang="en-US" altLang="zh-TW" sz="1000" dirty="0" smtClean="0"/>
                <a:t>Port</a:t>
              </a:r>
              <a:r>
                <a:rPr lang="zh-TW" altLang="en-US" sz="1000" dirty="0" smtClean="0"/>
                <a:t>分層往下連結，適合</a:t>
              </a:r>
              <a:r>
                <a:rPr lang="zh-TW" altLang="en-US" sz="1000" b="1" smtClean="0">
                  <a:solidFill>
                    <a:srgbClr val="0000FF"/>
                  </a:solidFill>
                </a:rPr>
                <a:t>欲了解指標概略</a:t>
              </a:r>
              <a:r>
                <a:rPr lang="zh-TW" altLang="en-US" sz="1000" b="1" dirty="0" smtClean="0">
                  <a:solidFill>
                    <a:srgbClr val="0000FF"/>
                  </a:solidFill>
                </a:rPr>
                <a:t>情況</a:t>
              </a:r>
              <a:r>
                <a:rPr lang="en-US" altLang="zh-TW" sz="1000" dirty="0" smtClean="0"/>
                <a:t>(</a:t>
              </a:r>
              <a:r>
                <a:rPr lang="zh-TW" altLang="en-US" sz="1000" dirty="0" smtClean="0"/>
                <a:t>例如哪些機種有生產</a:t>
              </a:r>
              <a:r>
                <a:rPr lang="en-US" altLang="zh-TW" sz="1000" dirty="0" smtClean="0"/>
                <a:t>?)</a:t>
              </a:r>
              <a:r>
                <a:rPr lang="zh-TW" altLang="en-US" sz="1000" dirty="0"/>
                <a:t>者</a:t>
              </a:r>
              <a:r>
                <a:rPr lang="zh-TW" altLang="en-US" sz="1000" dirty="0" smtClean="0"/>
                <a:t>使用。</a:t>
              </a:r>
              <a:r>
                <a:rPr lang="zh-TW" altLang="en-US" sz="1000" dirty="0"/>
                <a:t>依不同工廠點選連結進入。</a:t>
              </a:r>
              <a:endParaRPr lang="en-US" altLang="zh-TW" sz="1000" dirty="0" smtClean="0"/>
            </a:p>
          </p:txBody>
        </p:sp>
      </p:grpSp>
      <p:sp>
        <p:nvSpPr>
          <p:cNvPr id="55" name="橢圓 54">
            <a:hlinkClick r:id="rId4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cxnSp>
        <p:nvCxnSpPr>
          <p:cNvPr id="11" name="肘形接點 10"/>
          <p:cNvCxnSpPr>
            <a:stCxn id="7" idx="2"/>
            <a:endCxn id="38" idx="0"/>
          </p:cNvCxnSpPr>
          <p:nvPr/>
        </p:nvCxnSpPr>
        <p:spPr>
          <a:xfrm rot="5400000">
            <a:off x="3135533" y="1721155"/>
            <a:ext cx="487958" cy="1329900"/>
          </a:xfrm>
          <a:prstGeom prst="bentConnector3">
            <a:avLst/>
          </a:prstGeom>
          <a:ln w="19050" cap="flat">
            <a:gradFill>
              <a:gsLst>
                <a:gs pos="8000">
                  <a:srgbClr val="B0F2B4"/>
                </a:gs>
                <a:gs pos="94000">
                  <a:srgbClr val="BAD7F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stCxn id="7" idx="2"/>
            <a:endCxn id="39" idx="0"/>
          </p:cNvCxnSpPr>
          <p:nvPr/>
        </p:nvCxnSpPr>
        <p:spPr>
          <a:xfrm rot="16200000" flipH="1">
            <a:off x="5035300" y="1151287"/>
            <a:ext cx="487958" cy="2469635"/>
          </a:xfrm>
          <a:prstGeom prst="bentConnector3">
            <a:avLst>
              <a:gd name="adj1" fmla="val 50000"/>
            </a:avLst>
          </a:prstGeom>
          <a:ln w="19050" cap="flat">
            <a:gradFill>
              <a:gsLst>
                <a:gs pos="8000">
                  <a:srgbClr val="B0F2B4"/>
                </a:gs>
                <a:gs pos="94000">
                  <a:srgbClr val="90D7FF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92627" y="476482"/>
            <a:ext cx="2180673" cy="254688"/>
            <a:chOff x="2152650" y="916887"/>
            <a:chExt cx="2180673" cy="254688"/>
          </a:xfrm>
        </p:grpSpPr>
        <p:sp>
          <p:nvSpPr>
            <p:cNvPr id="53" name="六邊形 52"/>
            <p:cNvSpPr/>
            <p:nvPr/>
          </p:nvSpPr>
          <p:spPr>
            <a:xfrm>
              <a:off x="2152650" y="916887"/>
              <a:ext cx="218067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00B0F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System Structure</a:t>
              </a:r>
              <a:endParaRPr lang="zh-TW" altLang="en-US" sz="1200" b="1" dirty="0">
                <a:solidFill>
                  <a:srgbClr val="00B0F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4" name="六邊形 53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9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922244" y="452474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查詢測試結果時序分佈、</a:t>
            </a:r>
            <a:r>
              <a:rPr lang="en-US" altLang="zh-TW" sz="1000" dirty="0" smtClean="0">
                <a:solidFill>
                  <a:srgbClr val="0000FF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68562" y="1153325"/>
            <a:ext cx="6068292" cy="3621245"/>
            <a:chOff x="441211" y="948704"/>
            <a:chExt cx="6068292" cy="36212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2" y="948704"/>
              <a:ext cx="6068291" cy="245629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1" y="3404995"/>
              <a:ext cx="6068291" cy="1164954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332517" y="1770324"/>
            <a:ext cx="5946789" cy="12542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32517" y="3086506"/>
            <a:ext cx="5946789" cy="4751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2517" y="3638417"/>
            <a:ext cx="5946789" cy="11190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26114" y="782839"/>
            <a:ext cx="8693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測試結果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統計資</a:t>
            </a:r>
            <a:r>
              <a:rPr lang="zh-TW" altLang="en-US" sz="1000" dirty="0">
                <a:solidFill>
                  <a:srgbClr val="002060"/>
                </a:solidFill>
                <a:sym typeface="Wingdings" panose="05000000000000000000" pitchFamily="2" charset="2"/>
              </a:rPr>
              <a:t>訊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測試結果細項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方波圖、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以及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6557539" y="1873544"/>
            <a:ext cx="2462364" cy="703401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測試結果統計資訊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四分位數分佈、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可回查</a:t>
            </a:r>
            <a:r>
              <a:rPr lang="en-US" altLang="zh-TW" sz="1000" dirty="0" smtClean="0">
                <a:solidFill>
                  <a:srgbClr val="002060"/>
                </a:solidFill>
              </a:rPr>
              <a:t>MSN)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6557539" y="2933426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List: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呈現選擇站別類型下所有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 &amp; 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良率，快速觀察哪些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的良率比較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6557539" y="3643987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測試結果細項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查看測試結果細節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含時序分佈、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等資訊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五邊形 16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(Cycle-time)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P.26</a:t>
            </a:r>
            <a:endParaRPr lang="zh-TW" altLang="en-US" dirty="0"/>
          </a:p>
        </p:txBody>
      </p:sp>
      <p:pic>
        <p:nvPicPr>
          <p:cNvPr id="28" name="圖片 2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1" name="五邊形 20"/>
          <p:cNvSpPr/>
          <p:nvPr/>
        </p:nvSpPr>
        <p:spPr>
          <a:xfrm>
            <a:off x="959161" y="992298"/>
            <a:ext cx="3133258" cy="433654"/>
          </a:xfrm>
          <a:prstGeom prst="homePlate">
            <a:avLst>
              <a:gd name="adj" fmla="val 0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6" name="五邊形 25"/>
          <p:cNvSpPr/>
          <p:nvPr/>
        </p:nvSpPr>
        <p:spPr>
          <a:xfrm>
            <a:off x="959161" y="1727655"/>
            <a:ext cx="3133258" cy="433654"/>
          </a:xfrm>
          <a:prstGeom prst="homePlate">
            <a:avLst>
              <a:gd name="adj" fmla="val 0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舉例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9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92628" y="476482"/>
            <a:ext cx="1659440" cy="254688"/>
            <a:chOff x="2152651" y="916887"/>
            <a:chExt cx="1659440" cy="254688"/>
          </a:xfrm>
        </p:grpSpPr>
        <p:sp>
          <p:nvSpPr>
            <p:cNvPr id="10" name="六邊形 9"/>
            <p:cNvSpPr/>
            <p:nvPr/>
          </p:nvSpPr>
          <p:spPr>
            <a:xfrm>
              <a:off x="2152651" y="916887"/>
              <a:ext cx="1659440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5AB7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5AB7BF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For Example</a:t>
              </a:r>
              <a:endParaRPr lang="zh-TW" altLang="en-US" sz="1200" b="1" dirty="0">
                <a:solidFill>
                  <a:srgbClr val="5AB7B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" name="六邊形 10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5AB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pic>
        <p:nvPicPr>
          <p:cNvPr id="12" name="圖片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659" y="1064471"/>
            <a:ext cx="289308" cy="289308"/>
          </a:xfrm>
          <a:prstGeom prst="rect">
            <a:avLst/>
          </a:prstGeom>
        </p:spPr>
      </p:pic>
      <p:pic>
        <p:nvPicPr>
          <p:cNvPr id="13" name="圖片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659" y="1799828"/>
            <a:ext cx="289308" cy="2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1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475056" y="1105828"/>
            <a:ext cx="2826326" cy="1604996"/>
          </a:xfrm>
          <a:prstGeom prst="roundRect">
            <a:avLst>
              <a:gd name="adj" fmla="val 1604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1200" b="1" dirty="0" smtClean="0">
                <a:solidFill>
                  <a:schemeClr val="bg1"/>
                </a:solidFill>
              </a:rPr>
              <a:t>Daily Report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75812"/>
            <a:ext cx="7430299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當收到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 report</a:t>
            </a:r>
            <a:r>
              <a:rPr lang="zh-TW" altLang="en-US" sz="1000" dirty="0" smtClean="0">
                <a:solidFill>
                  <a:srgbClr val="002060"/>
                </a:solidFill>
              </a:rPr>
              <a:t>出現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偏低的測項時，可利用系統協助觀察可能的問題點。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3357062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r>
              <a:rPr lang="en-US" altLang="zh-TW" b="1" dirty="0" smtClean="0">
                <a:solidFill>
                  <a:schemeClr val="bg1"/>
                </a:solidFill>
              </a:rPr>
              <a:t>(1/3)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998" y="1342793"/>
            <a:ext cx="2692047" cy="129209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53246" y="1520533"/>
            <a:ext cx="671403" cy="35262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704050" y="1205402"/>
            <a:ext cx="2568862" cy="1071006"/>
            <a:chOff x="3704050" y="1205402"/>
            <a:chExt cx="2568862" cy="1071006"/>
          </a:xfrm>
        </p:grpSpPr>
        <p:sp>
          <p:nvSpPr>
            <p:cNvPr id="3" name="矩形圖說文字 2"/>
            <p:cNvSpPr/>
            <p:nvPr/>
          </p:nvSpPr>
          <p:spPr>
            <a:xfrm>
              <a:off x="3704050" y="1205402"/>
              <a:ext cx="2568862" cy="1071006"/>
            </a:xfrm>
            <a:prstGeom prst="wedgeRectCallout">
              <a:avLst>
                <a:gd name="adj1" fmla="val -67513"/>
                <a:gd name="adj2" fmla="val -8092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0444" y="1218863"/>
              <a:ext cx="2549679" cy="1044857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>
            <a:off x="5097155" y="1877542"/>
            <a:ext cx="985795" cy="29614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475056" y="2817015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Heat-Map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query 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觀察長期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 </a:t>
            </a:r>
            <a:r>
              <a:rPr lang="zh-TW" altLang="en-US" sz="1000" dirty="0" smtClean="0">
                <a:solidFill>
                  <a:srgbClr val="002060"/>
                </a:solidFill>
              </a:rPr>
              <a:t>比較同類型測項的趨勢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3140180"/>
            <a:ext cx="2243644" cy="1444437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24353" y="3468837"/>
            <a:ext cx="2109342" cy="1430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8734" y="3140180"/>
            <a:ext cx="3944944" cy="1577118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7135324" y="3246371"/>
            <a:ext cx="1912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zh-TW" altLang="en-US" sz="1000" dirty="0" smtClean="0">
                <a:solidFill>
                  <a:srgbClr val="0070C0"/>
                </a:solidFill>
              </a:rPr>
              <a:t>此例發現</a:t>
            </a:r>
            <a:r>
              <a:rPr lang="en-US" altLang="zh-TW" sz="1000" dirty="0" smtClean="0">
                <a:solidFill>
                  <a:srgbClr val="0070C0"/>
                </a:solidFill>
              </a:rPr>
              <a:t>CH8568QE</a:t>
            </a:r>
            <a:r>
              <a:rPr lang="zh-TW" altLang="en-US" sz="1000" dirty="0" smtClean="0">
                <a:solidFill>
                  <a:srgbClr val="0070C0"/>
                </a:solidFill>
              </a:rPr>
              <a:t>此測項</a:t>
            </a:r>
            <a:r>
              <a:rPr lang="en-US" altLang="zh-TW" sz="1000" dirty="0" smtClean="0">
                <a:solidFill>
                  <a:srgbClr val="0070C0"/>
                </a:solidFill>
              </a:rPr>
              <a:t>CMTS3_DS24</a:t>
            </a:r>
            <a:r>
              <a:rPr lang="zh-TW" altLang="en-US" sz="1000" dirty="0" smtClean="0">
                <a:solidFill>
                  <a:srgbClr val="0070C0"/>
                </a:solidFill>
              </a:rPr>
              <a:t>長期</a:t>
            </a:r>
            <a:r>
              <a:rPr lang="en-US" altLang="zh-TW" sz="1000" dirty="0" err="1" smtClean="0">
                <a:solidFill>
                  <a:srgbClr val="0070C0"/>
                </a:solidFill>
              </a:rPr>
              <a:t>Cpk</a:t>
            </a:r>
            <a:r>
              <a:rPr lang="zh-TW" altLang="en-US" sz="1000" dirty="0" smtClean="0">
                <a:solidFill>
                  <a:srgbClr val="0070C0"/>
                </a:solidFill>
              </a:rPr>
              <a:t>都偏低，但同類型測項有高有低。</a:t>
            </a:r>
            <a:endParaRPr lang="en-US" altLang="zh-TW" sz="1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679902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進入長期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資訊查詢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，發現可能有問題的是偏移造成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961741"/>
            <a:ext cx="2243644" cy="144443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4353" y="1435418"/>
            <a:ext cx="2135720" cy="12481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5056" y="2823416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solidFill>
                  <a:srgbClr val="002060"/>
                </a:solidFill>
              </a:rPr>
              <a:t>4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進入短期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資訊查詢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，選擇出現警戒的那一天，確定測試數值分佈偏上限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014" y="967117"/>
            <a:ext cx="5104370" cy="19033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946196" y="1534415"/>
            <a:ext cx="825932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2942472" y="2198678"/>
            <a:ext cx="825932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693570" y="1511178"/>
            <a:ext cx="876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穩定度正常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693570" y="2190833"/>
            <a:ext cx="126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偏</a:t>
            </a:r>
            <a:r>
              <a:rPr lang="zh-TW" altLang="en-US" sz="1000" dirty="0">
                <a:solidFill>
                  <a:srgbClr val="FFFF00"/>
                </a:solidFill>
              </a:rPr>
              <a:t>移</a:t>
            </a:r>
            <a:r>
              <a:rPr lang="zh-TW" altLang="en-US" sz="1000" dirty="0" smtClean="0">
                <a:solidFill>
                  <a:srgbClr val="FFFF00"/>
                </a:solidFill>
              </a:rPr>
              <a:t>指標出現警戒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3142020"/>
            <a:ext cx="2243644" cy="144443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24353" y="3745813"/>
            <a:ext cx="2135720" cy="12481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646260" y="2425081"/>
            <a:ext cx="236593" cy="2365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014" y="3153065"/>
            <a:ext cx="5104370" cy="190615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653267" y="3745813"/>
            <a:ext cx="1421418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4582392" y="3983029"/>
            <a:ext cx="848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數值偏上限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45560" y="3745813"/>
            <a:ext cx="1828264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6081606" y="4173718"/>
            <a:ext cx="162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長期平均亦普遍偏上限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23" name="五邊形 22"/>
          <p:cNvSpPr/>
          <p:nvPr/>
        </p:nvSpPr>
        <p:spPr>
          <a:xfrm>
            <a:off x="1" y="429591"/>
            <a:ext cx="3357062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r>
              <a:rPr lang="en-US" altLang="zh-TW" b="1" dirty="0" smtClean="0">
                <a:solidFill>
                  <a:schemeClr val="bg1"/>
                </a:solidFill>
              </a:rPr>
              <a:t>(2/3)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679902"/>
            <a:ext cx="26262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進一步想觀察是哪些站或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的偏移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1003067"/>
            <a:ext cx="2243644" cy="144443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29018" y="2000141"/>
            <a:ext cx="2015955" cy="12280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287" y="1003067"/>
            <a:ext cx="4744649" cy="1964280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3169230" y="1242243"/>
            <a:ext cx="141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FUNC#1</a:t>
            </a:r>
            <a:r>
              <a:rPr lang="zh-TW" altLang="en-US" sz="1000" dirty="0" smtClean="0">
                <a:solidFill>
                  <a:srgbClr val="FFFF00"/>
                </a:solidFill>
              </a:rPr>
              <a:t> </a:t>
            </a:r>
            <a:r>
              <a:rPr lang="en-US" altLang="zh-TW" sz="10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dirty="0" smtClean="0">
                <a:solidFill>
                  <a:srgbClr val="FFFF00"/>
                </a:solidFill>
              </a:rPr>
              <a:t>偏低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473611" y="1242242"/>
            <a:ext cx="1694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FUNC#2</a:t>
            </a:r>
            <a:r>
              <a:rPr lang="zh-TW" altLang="en-US" sz="1000" dirty="0" smtClean="0">
                <a:solidFill>
                  <a:srgbClr val="FFFF00"/>
                </a:solidFill>
              </a:rPr>
              <a:t> </a:t>
            </a:r>
            <a:r>
              <a:rPr lang="en-US" altLang="zh-TW" sz="10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dirty="0" smtClean="0">
                <a:solidFill>
                  <a:srgbClr val="FFFF00"/>
                </a:solidFill>
              </a:rPr>
              <a:t>中間偏警戒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83874" y="714547"/>
            <a:ext cx="3829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Func#1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相較於</a:t>
            </a:r>
            <a:r>
              <a:rPr lang="en-US" altLang="zh-TW" sz="1000" dirty="0" smtClean="0">
                <a:solidFill>
                  <a:srgbClr val="002060"/>
                </a:solidFill>
              </a:rPr>
              <a:t>Func#2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 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3120017"/>
            <a:ext cx="4744650" cy="156006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29017" y="2149633"/>
            <a:ext cx="2015955" cy="12280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657289" y="4060493"/>
            <a:ext cx="961946" cy="5946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3629066" y="3727938"/>
            <a:ext cx="1959644" cy="62361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3629066" y="4351552"/>
            <a:ext cx="1959644" cy="257182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640"/>
          <a:stretch/>
        </p:blipFill>
        <p:spPr>
          <a:xfrm>
            <a:off x="5598541" y="3249564"/>
            <a:ext cx="1304458" cy="832663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5598541" y="3289630"/>
            <a:ext cx="76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46"/>
          <a:stretch/>
        </p:blipFill>
        <p:spPr>
          <a:xfrm>
            <a:off x="7559060" y="3249564"/>
            <a:ext cx="1317895" cy="81092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62"/>
          <a:stretch/>
        </p:blipFill>
        <p:spPr>
          <a:xfrm>
            <a:off x="5601498" y="4214654"/>
            <a:ext cx="1304458" cy="821932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598541" y="4754636"/>
            <a:ext cx="76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315172" y="2986814"/>
            <a:ext cx="1871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Func#1</a:t>
            </a:r>
            <a:r>
              <a:rPr lang="zh-TW" altLang="en-US" sz="1000" dirty="0" smtClean="0">
                <a:solidFill>
                  <a:srgbClr val="002060"/>
                </a:solidFill>
              </a:rPr>
              <a:t>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zh-TW" altLang="en-US" sz="1000" dirty="0">
                <a:solidFill>
                  <a:srgbClr val="002060"/>
                </a:solidFill>
              </a:rPr>
              <a:t>精</a:t>
            </a:r>
            <a:r>
              <a:rPr lang="zh-TW" altLang="en-US" sz="1000" dirty="0" smtClean="0">
                <a:solidFill>
                  <a:srgbClr val="002060"/>
                </a:solidFill>
              </a:rPr>
              <a:t>準度偏低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50889" y="2986814"/>
            <a:ext cx="17342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觀察各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皆有上偏的現象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6976297" y="3680368"/>
            <a:ext cx="545506" cy="13025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168129" y="4214654"/>
            <a:ext cx="1898758" cy="58754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結論：</a:t>
            </a:r>
            <a:endParaRPr lang="en-US" altLang="zh-TW" sz="1000" dirty="0" smtClean="0">
              <a:solidFill>
                <a:srgbClr val="0000FF"/>
              </a:solidFill>
            </a:endParaRPr>
          </a:p>
          <a:p>
            <a:r>
              <a:rPr lang="zh-TW" altLang="en-US" sz="1000" dirty="0" smtClean="0">
                <a:solidFill>
                  <a:srgbClr val="0000FF"/>
                </a:solidFill>
              </a:rPr>
              <a:t>建議可針對</a:t>
            </a:r>
            <a:r>
              <a:rPr lang="en-US" altLang="zh-TW" sz="1000" dirty="0" smtClean="0">
                <a:solidFill>
                  <a:srgbClr val="0000FF"/>
                </a:solidFill>
              </a:rPr>
              <a:t>FUNC#1</a:t>
            </a:r>
            <a:r>
              <a:rPr lang="zh-TW" altLang="en-US" sz="1000" dirty="0" smtClean="0">
                <a:solidFill>
                  <a:srgbClr val="0000FF"/>
                </a:solidFill>
              </a:rPr>
              <a:t>站各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進行校準動作來解決偏移問題。</a:t>
            </a:r>
            <a:endParaRPr lang="en-US" altLang="zh-TW" sz="1000" dirty="0" smtClean="0">
              <a:solidFill>
                <a:srgbClr val="0000FF"/>
              </a:solidFill>
            </a:endParaRPr>
          </a:p>
        </p:txBody>
      </p:sp>
      <p:pic>
        <p:nvPicPr>
          <p:cNvPr id="27" name="圖片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8" name="五邊形 27"/>
          <p:cNvSpPr/>
          <p:nvPr/>
        </p:nvSpPr>
        <p:spPr>
          <a:xfrm>
            <a:off x="1" y="429591"/>
            <a:ext cx="3357062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r>
              <a:rPr lang="en-US" altLang="zh-TW" b="1" dirty="0" smtClean="0">
                <a:solidFill>
                  <a:schemeClr val="bg1"/>
                </a:solidFill>
              </a:rPr>
              <a:t>(3/3)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475057" y="2634967"/>
            <a:ext cx="4962058" cy="2143932"/>
            <a:chOff x="475057" y="2391979"/>
            <a:chExt cx="4962058" cy="214393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57" y="2391979"/>
              <a:ext cx="4962058" cy="2143932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064" y="2702070"/>
              <a:ext cx="994566" cy="630700"/>
            </a:xfrm>
            <a:prstGeom prst="rect">
              <a:avLst/>
            </a:prstGeom>
          </p:spPr>
        </p:pic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當觀察到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良率位於警戒值，可點選進入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總表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r>
              <a:rPr lang="en-US" altLang="zh-TW" b="1" dirty="0" smtClean="0">
                <a:solidFill>
                  <a:schemeClr val="bg1"/>
                </a:solidFill>
              </a:rPr>
              <a:t>(1/4)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9" y="1026585"/>
            <a:ext cx="2711285" cy="118810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77609" y="1321978"/>
            <a:ext cx="611111" cy="18678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475056" y="2291323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觀察可能造成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偏低的站別為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站，並點選指標圖樣進入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2307252" y="3151276"/>
            <a:ext cx="3633151" cy="333676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84" y="3151276"/>
            <a:ext cx="1718543" cy="108980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6082557" y="3575757"/>
            <a:ext cx="1512930" cy="14809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306941" y="2921527"/>
            <a:ext cx="1000311" cy="67776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30907" y="2921526"/>
            <a:ext cx="742721" cy="67861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435868" y="3417262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-77292" y="3278029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662539" y="4401762"/>
            <a:ext cx="3163407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800" dirty="0" smtClean="0">
                <a:solidFill>
                  <a:schemeClr val="bg1"/>
                </a:solidFill>
              </a:rPr>
              <a:t>※FPY</a:t>
            </a:r>
            <a:r>
              <a:rPr lang="zh-TW" altLang="en-US" sz="800" dirty="0">
                <a:solidFill>
                  <a:schemeClr val="bg1"/>
                </a:solidFill>
              </a:rPr>
              <a:t>受</a:t>
            </a:r>
            <a:r>
              <a:rPr lang="zh-TW" altLang="en-US" sz="800" dirty="0" smtClean="0">
                <a:solidFill>
                  <a:schemeClr val="bg1"/>
                </a:solidFill>
              </a:rPr>
              <a:t>各生產測試站的良率影響，需要找尋影響的</a:t>
            </a:r>
            <a:r>
              <a:rPr lang="en-US" altLang="zh-TW" sz="800" dirty="0" smtClean="0">
                <a:solidFill>
                  <a:schemeClr val="bg1"/>
                </a:solidFill>
              </a:rPr>
              <a:t>Station-Type</a:t>
            </a: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435868" y="1404667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-77292" y="1265434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2519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43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3-1.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，先觀察上半部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各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良率列表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，找尋當天有生產良率的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endParaRPr lang="en-US" altLang="zh-TW" sz="1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3-2.</a:t>
            </a:r>
            <a:r>
              <a:rPr lang="zh-TW" altLang="en-US" sz="1000" dirty="0" smtClean="0">
                <a:solidFill>
                  <a:srgbClr val="002060"/>
                </a:solidFill>
              </a:rPr>
              <a:t> 查詢選單選擇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，在下半部會出現選擇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3-3.</a:t>
            </a:r>
            <a:r>
              <a:rPr lang="zh-TW" altLang="en-US" sz="1000" dirty="0" smtClean="0">
                <a:solidFill>
                  <a:srgbClr val="002060"/>
                </a:solidFill>
              </a:rPr>
              <a:t> 確認哪些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有在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生產，發現</a:t>
            </a:r>
            <a:r>
              <a:rPr lang="en-US" altLang="zh-TW" sz="1000" dirty="0" smtClean="0">
                <a:solidFill>
                  <a:srgbClr val="002060"/>
                </a:solidFill>
              </a:rPr>
              <a:t>CH7465CE</a:t>
            </a:r>
            <a:r>
              <a:rPr lang="zh-TW" altLang="en-US" sz="1000" dirty="0" smtClean="0">
                <a:solidFill>
                  <a:srgbClr val="002060"/>
                </a:solidFill>
              </a:rPr>
              <a:t>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有生產，且良率為</a:t>
            </a:r>
            <a:r>
              <a:rPr lang="en-US" altLang="zh-TW" sz="1000" dirty="0" smtClean="0">
                <a:solidFill>
                  <a:srgbClr val="002060"/>
                </a:solidFill>
              </a:rPr>
              <a:t>61.9%</a:t>
            </a:r>
            <a:r>
              <a:rPr lang="zh-TW" altLang="en-US" sz="1000" dirty="0" smtClean="0">
                <a:solidFill>
                  <a:srgbClr val="002060"/>
                </a:solidFill>
              </a:rPr>
              <a:t>，主要貢獻了</a:t>
            </a:r>
            <a:r>
              <a:rPr lang="en-US" altLang="zh-TW" sz="1000" dirty="0" smtClean="0">
                <a:solidFill>
                  <a:srgbClr val="002060"/>
                </a:solidFill>
              </a:rPr>
              <a:t>896</a:t>
            </a:r>
            <a:r>
              <a:rPr lang="zh-TW" altLang="en-US" sz="1000" dirty="0" smtClean="0">
                <a:solidFill>
                  <a:srgbClr val="002060"/>
                </a:solidFill>
              </a:rPr>
              <a:t>個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3-4.</a:t>
            </a:r>
            <a:r>
              <a:rPr lang="zh-TW" altLang="en-US" sz="1000" dirty="0" smtClean="0">
                <a:solidFill>
                  <a:srgbClr val="002060"/>
                </a:solidFill>
              </a:rPr>
              <a:t> 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良率圖示，進入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43363" y="1891227"/>
            <a:ext cx="5793336" cy="2264617"/>
            <a:chOff x="690596" y="1047822"/>
            <a:chExt cx="5793336" cy="226461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6" y="1047822"/>
              <a:ext cx="5774148" cy="2264617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731445" y="1489180"/>
              <a:ext cx="5675749" cy="67776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04966" y="1933909"/>
              <a:ext cx="1178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各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Model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良率列表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31445" y="2269418"/>
              <a:ext cx="758452" cy="99878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71057" y="1059689"/>
              <a:ext cx="842644" cy="9835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1" name="直線單箭頭接點 30"/>
          <p:cNvCxnSpPr/>
          <p:nvPr/>
        </p:nvCxnSpPr>
        <p:spPr>
          <a:xfrm flipV="1">
            <a:off x="1565651" y="3296305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052491" y="3157072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2607448" y="1846007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3-2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643886" y="2167808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381915" y="3226560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3-3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931801" y="3155419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chemeClr val="tx2"/>
                </a:solidFill>
              </a:rPr>
              <a:t>3-4</a:t>
            </a:r>
            <a:endParaRPr lang="zh-TW" altLang="en-US" sz="800" b="1" dirty="0">
              <a:solidFill>
                <a:schemeClr val="tx2"/>
              </a:solidFill>
            </a:endParaRPr>
          </a:p>
        </p:txBody>
      </p:sp>
      <p:sp>
        <p:nvSpPr>
          <p:cNvPr id="18" name="五邊形 17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r>
              <a:rPr lang="en-US" altLang="zh-TW" b="1" dirty="0" smtClean="0">
                <a:solidFill>
                  <a:schemeClr val="bg1"/>
                </a:solidFill>
              </a:rPr>
              <a:t>(2/4)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3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765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4.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介面，主要用來查詢哪些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的良率偏低</a:t>
            </a:r>
            <a:r>
              <a:rPr lang="en-US" altLang="zh-TW" sz="1000" dirty="0" smtClean="0">
                <a:solidFill>
                  <a:srgbClr val="002060"/>
                </a:solidFill>
              </a:rPr>
              <a:t>(Fail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數量較多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，以下以</a:t>
            </a:r>
            <a:r>
              <a:rPr lang="en-US" altLang="zh-TW" sz="1000" dirty="0" smtClean="0">
                <a:solidFill>
                  <a:srgbClr val="002060"/>
                </a:solidFill>
              </a:rPr>
              <a:t>CBN-FUNC#6</a:t>
            </a:r>
            <a:r>
              <a:rPr lang="zh-TW" altLang="en-US" sz="1000" dirty="0" smtClean="0">
                <a:solidFill>
                  <a:srgbClr val="002060"/>
                </a:solidFill>
              </a:rPr>
              <a:t>為例，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Port#8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Port#10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Port#13</a:t>
            </a:r>
            <a:r>
              <a:rPr lang="zh-TW" altLang="en-US" sz="1000" dirty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 Port#15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良率有偏低情形。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753" y="1392041"/>
            <a:ext cx="6368828" cy="2991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27727" y="3146047"/>
            <a:ext cx="6304883" cy="120214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五邊形 7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r>
              <a:rPr lang="en-US" altLang="zh-TW" b="1" dirty="0" smtClean="0">
                <a:solidFill>
                  <a:schemeClr val="bg1"/>
                </a:solidFill>
              </a:rPr>
              <a:t>(3/4)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9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49381" y="987699"/>
            <a:ext cx="3026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5-1.</a:t>
            </a:r>
            <a:r>
              <a:rPr lang="zh-TW" altLang="en-US" sz="1000" dirty="0" smtClean="0">
                <a:solidFill>
                  <a:srgbClr val="002060"/>
                </a:solidFill>
              </a:rPr>
              <a:t> 同樣在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介面，選擇</a:t>
            </a:r>
            <a:r>
              <a:rPr lang="en-US" altLang="zh-TW" sz="1000" dirty="0">
                <a:solidFill>
                  <a:srgbClr val="002060"/>
                </a:solidFill>
              </a:rPr>
              <a:t>Port#8</a:t>
            </a:r>
            <a:r>
              <a:rPr lang="zh-TW" altLang="en-US" sz="1000" dirty="0">
                <a:solidFill>
                  <a:srgbClr val="002060"/>
                </a:solidFill>
              </a:rPr>
              <a:t>、</a:t>
            </a:r>
            <a:r>
              <a:rPr lang="en-US" altLang="zh-TW" sz="1000" dirty="0">
                <a:solidFill>
                  <a:srgbClr val="002060"/>
                </a:solidFill>
              </a:rPr>
              <a:t>Port#10</a:t>
            </a:r>
            <a:r>
              <a:rPr lang="zh-TW" altLang="en-US" sz="1000" dirty="0">
                <a:solidFill>
                  <a:srgbClr val="002060"/>
                </a:solidFill>
              </a:rPr>
              <a:t>、</a:t>
            </a:r>
            <a:r>
              <a:rPr lang="en-US" altLang="zh-TW" sz="1000" dirty="0">
                <a:solidFill>
                  <a:srgbClr val="002060"/>
                </a:solidFill>
              </a:rPr>
              <a:t>Port#13</a:t>
            </a:r>
            <a:r>
              <a:rPr lang="zh-TW" altLang="en-US" sz="1000" dirty="0">
                <a:solidFill>
                  <a:srgbClr val="002060"/>
                </a:solidFill>
              </a:rPr>
              <a:t> </a:t>
            </a:r>
            <a:r>
              <a:rPr lang="en-US" altLang="zh-TW" sz="1000" dirty="0">
                <a:solidFill>
                  <a:srgbClr val="002060"/>
                </a:solidFill>
              </a:rPr>
              <a:t>&amp; Port#15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81808" y="919085"/>
            <a:ext cx="5543950" cy="3637161"/>
            <a:chOff x="249381" y="1150441"/>
            <a:chExt cx="5543950" cy="363716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381" y="1150441"/>
              <a:ext cx="5543950" cy="2390565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381" y="3049143"/>
              <a:ext cx="5543950" cy="1738459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249381" y="1478910"/>
            <a:ext cx="30269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5-2.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下方為各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測試結果方波圖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Cycle-time/Idle-time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。其中發現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Port#15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測試數量較少，可忽略不看。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54" y="3022041"/>
            <a:ext cx="2477197" cy="63116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49381" y="2201079"/>
            <a:ext cx="3026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5-3.</a:t>
            </a:r>
            <a:r>
              <a:rPr lang="zh-TW" altLang="en-US" sz="1000" dirty="0" smtClean="0">
                <a:solidFill>
                  <a:srgbClr val="002060"/>
                </a:solidFill>
              </a:rPr>
              <a:t> 其中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Port#10</a:t>
            </a:r>
            <a:r>
              <a:rPr lang="zh-TW" altLang="en-US" sz="1000" dirty="0" smtClean="0">
                <a:solidFill>
                  <a:srgbClr val="002060"/>
                </a:solidFill>
              </a:rPr>
              <a:t>有出現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  <a:r>
              <a:rPr lang="zh-TW" altLang="en-US" sz="1000" dirty="0" smtClean="0">
                <a:solidFill>
                  <a:srgbClr val="002060"/>
                </a:solidFill>
              </a:rPr>
              <a:t>集中性，拉出範圍後觀察可確定此時段測試出現批量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  <a:r>
              <a:rPr lang="zh-TW" altLang="en-US" sz="1000" dirty="0" smtClean="0">
                <a:solidFill>
                  <a:srgbClr val="002060"/>
                </a:solidFill>
              </a:rPr>
              <a:t>，可進一步向工廠確認此時段是否出現問題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做了什麼調整來解決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15" name="矩形 14"/>
          <p:cNvSpPr/>
          <p:nvPr/>
        </p:nvSpPr>
        <p:spPr>
          <a:xfrm>
            <a:off x="4254763" y="3337623"/>
            <a:ext cx="182955" cy="29539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endCxn id="8" idx="3"/>
          </p:cNvCxnSpPr>
          <p:nvPr/>
        </p:nvCxnSpPr>
        <p:spPr>
          <a:xfrm flipH="1" flipV="1">
            <a:off x="3178851" y="3337623"/>
            <a:ext cx="1041458" cy="2048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437717" y="932261"/>
            <a:ext cx="1541052" cy="9084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921219" y="883594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07151" y="2766389"/>
            <a:ext cx="5500255" cy="176085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381808" y="2563137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5-2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952726" y="3297458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5-3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9502" y="3923692"/>
            <a:ext cx="2946870" cy="746654"/>
          </a:xfrm>
          <a:prstGeom prst="rect">
            <a:avLst/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結論：</a:t>
            </a:r>
            <a:endParaRPr lang="en-US" altLang="zh-TW" sz="1000" dirty="0" smtClean="0">
              <a:solidFill>
                <a:srgbClr val="0000FF"/>
              </a:solidFill>
            </a:endParaRPr>
          </a:p>
          <a:p>
            <a:r>
              <a:rPr lang="zh-TW" altLang="en-US" sz="1000" dirty="0" smtClean="0">
                <a:solidFill>
                  <a:srgbClr val="0000FF"/>
                </a:solidFill>
              </a:rPr>
              <a:t>可藉由觀察</a:t>
            </a:r>
            <a:r>
              <a:rPr lang="en-US" altLang="zh-TW" sz="1000" dirty="0" smtClean="0">
                <a:solidFill>
                  <a:srgbClr val="0000FF"/>
                </a:solidFill>
              </a:rPr>
              <a:t>FAIL</a:t>
            </a:r>
            <a:r>
              <a:rPr lang="zh-TW" altLang="en-US" sz="1000" dirty="0" smtClean="0">
                <a:solidFill>
                  <a:srgbClr val="0000FF"/>
                </a:solidFill>
              </a:rPr>
              <a:t>是否有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集中性、時間集中性或時間週期性，來取得更多資料</a:t>
            </a:r>
            <a:r>
              <a:rPr lang="en-US" altLang="zh-TW" sz="1000" dirty="0" smtClean="0">
                <a:solidFill>
                  <a:srgbClr val="0000FF"/>
                </a:solidFill>
              </a:rPr>
              <a:t>(e.g. 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統計工廠解決方法歸類或設備</a:t>
            </a:r>
            <a:r>
              <a:rPr lang="en-US" altLang="zh-TW" sz="1000" dirty="0" smtClean="0">
                <a:solidFill>
                  <a:srgbClr val="0000FF"/>
                </a:solidFill>
              </a:rPr>
              <a:t>leverage)</a:t>
            </a:r>
            <a:r>
              <a:rPr lang="zh-TW" altLang="en-US" sz="1000" dirty="0" smtClean="0">
                <a:solidFill>
                  <a:srgbClr val="0000FF"/>
                </a:solidFill>
              </a:rPr>
              <a:t>以幫助後續分析。</a:t>
            </a:r>
            <a:endParaRPr lang="en-US" altLang="zh-TW" sz="1000" dirty="0" smtClean="0">
              <a:solidFill>
                <a:srgbClr val="0000FF"/>
              </a:solidFill>
            </a:endParaRPr>
          </a:p>
        </p:txBody>
      </p:sp>
      <p:pic>
        <p:nvPicPr>
          <p:cNvPr id="26" name="圖片 2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8" name="五邊形 27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r>
              <a:rPr lang="en-US" altLang="zh-TW" b="1" dirty="0" smtClean="0">
                <a:solidFill>
                  <a:schemeClr val="bg1"/>
                </a:solidFill>
              </a:rPr>
              <a:t>(4/4)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6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91" y="1467454"/>
            <a:ext cx="6290037" cy="2477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32347" y="1777645"/>
            <a:ext cx="2020632" cy="11190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242987" y="912670"/>
            <a:ext cx="1975871" cy="650153"/>
          </a:xfrm>
          <a:prstGeom prst="wedgeRoundRectCallout">
            <a:avLst>
              <a:gd name="adj1" fmla="val 31083"/>
              <a:gd name="adj2" fmla="val 77878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月報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週報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日報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統計數據可視化，並依照日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週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月定時發報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15893" y="1777645"/>
            <a:ext cx="2020632" cy="11190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2"/>
          <p:cNvSpPr/>
          <p:nvPr/>
        </p:nvSpPr>
        <p:spPr>
          <a:xfrm>
            <a:off x="3382641" y="776878"/>
            <a:ext cx="2131503" cy="650153"/>
          </a:xfrm>
          <a:prstGeom prst="wedgeRoundRectCallout">
            <a:avLst>
              <a:gd name="adj1" fmla="val 11018"/>
              <a:gd name="adj2" fmla="val 99516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統計彙整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Table: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包含</a:t>
            </a:r>
            <a:r>
              <a:rPr lang="en-US" altLang="zh-TW" sz="1000" dirty="0" smtClean="0">
                <a:solidFill>
                  <a:srgbClr val="002060"/>
                </a:solidFill>
              </a:rPr>
              <a:t>Lower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Higher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以及加權嚴重度</a:t>
            </a:r>
            <a:r>
              <a:rPr lang="en-US" altLang="zh-TW" sz="1000" dirty="0" smtClean="0">
                <a:solidFill>
                  <a:srgbClr val="002060"/>
                </a:solidFill>
              </a:rPr>
              <a:t>(Severity)</a:t>
            </a:r>
            <a:r>
              <a:rPr lang="zh-TW" altLang="en-US" sz="1000" dirty="0" smtClean="0">
                <a:solidFill>
                  <a:srgbClr val="002060"/>
                </a:solidFill>
              </a:rPr>
              <a:t>統計表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93560" y="1777645"/>
            <a:ext cx="2041360" cy="124690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圖說文字 14"/>
          <p:cNvSpPr/>
          <p:nvPr/>
        </p:nvSpPr>
        <p:spPr>
          <a:xfrm>
            <a:off x="6694443" y="748820"/>
            <a:ext cx="2131503" cy="650153"/>
          </a:xfrm>
          <a:prstGeom prst="wedgeRoundRectCallout">
            <a:avLst>
              <a:gd name="adj1" fmla="val -35181"/>
              <a:gd name="adj2" fmla="val 105417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900" b="1" dirty="0" smtClean="0">
                <a:solidFill>
                  <a:srgbClr val="0000FF"/>
                </a:solidFill>
              </a:rPr>
              <a:t>查詢</a:t>
            </a:r>
            <a:r>
              <a:rPr lang="en-US" altLang="zh-TW" sz="900" b="1" dirty="0" smtClean="0">
                <a:solidFill>
                  <a:srgbClr val="0000FF"/>
                </a:solidFill>
              </a:rPr>
              <a:t>dashboard:</a:t>
            </a:r>
          </a:p>
          <a:p>
            <a:r>
              <a:rPr lang="zh-TW" altLang="en-US" sz="900" dirty="0" smtClean="0">
                <a:solidFill>
                  <a:srgbClr val="002060"/>
                </a:solidFill>
              </a:rPr>
              <a:t>包含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900" dirty="0" smtClean="0">
                <a:solidFill>
                  <a:srgbClr val="002060"/>
                </a:solidFill>
              </a:rPr>
              <a:t>趨勢熱點圖、長</a:t>
            </a:r>
            <a:r>
              <a:rPr lang="en-US" altLang="zh-TW" sz="900" dirty="0" smtClean="0">
                <a:solidFill>
                  <a:srgbClr val="002060"/>
                </a:solidFill>
              </a:rPr>
              <a:t>/</a:t>
            </a:r>
            <a:r>
              <a:rPr lang="zh-TW" altLang="en-US" sz="900" dirty="0" smtClean="0">
                <a:solidFill>
                  <a:srgbClr val="002060"/>
                </a:solidFill>
              </a:rPr>
              <a:t>短期資訊、</a:t>
            </a:r>
            <a:r>
              <a:rPr lang="en-US" altLang="zh-TW" sz="900" dirty="0" smtClean="0">
                <a:solidFill>
                  <a:srgbClr val="002060"/>
                </a:solidFill>
              </a:rPr>
              <a:t>Precision/Accuracy</a:t>
            </a:r>
            <a:r>
              <a:rPr lang="zh-TW" altLang="en-US" sz="900" dirty="0" smtClean="0">
                <a:solidFill>
                  <a:srgbClr val="002060"/>
                </a:solidFill>
              </a:rPr>
              <a:t>比較以及不同</a:t>
            </a:r>
            <a:r>
              <a:rPr lang="en-US" altLang="zh-TW" sz="900" dirty="0" smtClean="0">
                <a:solidFill>
                  <a:srgbClr val="002060"/>
                </a:solidFill>
              </a:rPr>
              <a:t>group</a:t>
            </a:r>
            <a:r>
              <a:rPr lang="zh-TW" altLang="en-US" sz="900" dirty="0" smtClean="0">
                <a:solidFill>
                  <a:srgbClr val="002060"/>
                </a:solidFill>
              </a:rPr>
              <a:t>計算的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900" dirty="0" smtClean="0">
                <a:solidFill>
                  <a:srgbClr val="002060"/>
                </a:solidFill>
              </a:rPr>
              <a:t>查詢表</a:t>
            </a:r>
            <a:endParaRPr lang="zh-TW" altLang="en-US" sz="900" dirty="0">
              <a:solidFill>
                <a:srgbClr val="002060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242987" y="3985771"/>
            <a:ext cx="1774448" cy="458333"/>
          </a:xfrm>
          <a:prstGeom prst="wedgeRoundRectCallout">
            <a:avLst>
              <a:gd name="adj1" fmla="val 28170"/>
              <a:gd name="adj2" fmla="val -79486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FPY(first pass yield):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良率統計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2347" y="3146048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2565755" y="4013829"/>
            <a:ext cx="1774448" cy="688626"/>
          </a:xfrm>
          <a:prstGeom prst="wedgeRoundRectCallout">
            <a:avLst>
              <a:gd name="adj1" fmla="val 27809"/>
              <a:gd name="adj2" fmla="val -100413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Cycle-time: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查詢機種於測試站測試情形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含測試時間、空閒時間以測試結果及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86188" y="3154036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551787" y="3154036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圖說文字 22"/>
          <p:cNvSpPr/>
          <p:nvPr/>
        </p:nvSpPr>
        <p:spPr>
          <a:xfrm>
            <a:off x="4537399" y="4013829"/>
            <a:ext cx="1774448" cy="688626"/>
          </a:xfrm>
          <a:prstGeom prst="wedgeRoundRectCallout">
            <a:avLst>
              <a:gd name="adj1" fmla="val -13632"/>
              <a:gd name="adj2" fmla="val -81841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WIP(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維修板狀況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可視化維修板每日數量及進出數量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32235" y="3154036"/>
            <a:ext cx="1502685" cy="72736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圖說文字 24"/>
          <p:cNvSpPr/>
          <p:nvPr/>
        </p:nvSpPr>
        <p:spPr>
          <a:xfrm>
            <a:off x="6694443" y="4013829"/>
            <a:ext cx="1867666" cy="688626"/>
          </a:xfrm>
          <a:prstGeom prst="wedgeRoundRectCallout">
            <a:avLst>
              <a:gd name="adj1" fmla="val -36335"/>
              <a:gd name="adj2" fmla="val -67912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Alarm dashboard: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含檢查資料有無進入偵測、</a:t>
            </a:r>
            <a:r>
              <a:rPr lang="en-US" altLang="zh-TW" sz="1000" dirty="0" smtClean="0">
                <a:solidFill>
                  <a:srgbClr val="002060"/>
                </a:solidFill>
              </a:rPr>
              <a:t>weekly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</a:rPr>
              <a:t>加權嚴重度偵測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2" name="橢圓 31">
            <a:hlinkClick r:id="rId3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42" name="群組 41"/>
          <p:cNvGrpSpPr/>
          <p:nvPr/>
        </p:nvGrpSpPr>
        <p:grpSpPr>
          <a:xfrm>
            <a:off x="92627" y="476482"/>
            <a:ext cx="2580723" cy="254688"/>
            <a:chOff x="2152650" y="916887"/>
            <a:chExt cx="2580723" cy="254688"/>
          </a:xfrm>
        </p:grpSpPr>
        <p:sp>
          <p:nvSpPr>
            <p:cNvPr id="43" name="六邊形 42"/>
            <p:cNvSpPr/>
            <p:nvPr/>
          </p:nvSpPr>
          <p:spPr>
            <a:xfrm>
              <a:off x="2152650" y="916887"/>
              <a:ext cx="258072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92B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92B4F4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Query Dashboard List</a:t>
              </a:r>
              <a:endParaRPr lang="zh-TW" altLang="en-US" sz="1200" b="1" dirty="0">
                <a:solidFill>
                  <a:srgbClr val="92B4F4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4" name="六邊形 43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92B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>
            <a:off x="428335" y="1989065"/>
            <a:ext cx="183357" cy="1357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903" y="841745"/>
            <a:ext cx="289308" cy="289308"/>
          </a:xfrm>
          <a:prstGeom prst="rect">
            <a:avLst/>
          </a:prstGeom>
        </p:spPr>
      </p:pic>
      <p:pic>
        <p:nvPicPr>
          <p:cNvPr id="36" name="圖片 3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83" y="684650"/>
            <a:ext cx="289308" cy="289308"/>
          </a:xfrm>
          <a:prstGeom prst="rect">
            <a:avLst/>
          </a:prstGeom>
        </p:spPr>
      </p:pic>
      <p:pic>
        <p:nvPicPr>
          <p:cNvPr id="37" name="圖片 3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292" y="912670"/>
            <a:ext cx="289308" cy="289308"/>
          </a:xfrm>
          <a:prstGeom prst="rect">
            <a:avLst/>
          </a:prstGeom>
        </p:spPr>
      </p:pic>
      <p:pic>
        <p:nvPicPr>
          <p:cNvPr id="38" name="圖片 37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851" y="4057327"/>
            <a:ext cx="289308" cy="289308"/>
          </a:xfrm>
          <a:prstGeom prst="rect">
            <a:avLst/>
          </a:prstGeom>
        </p:spPr>
      </p:pic>
      <p:pic>
        <p:nvPicPr>
          <p:cNvPr id="39" name="圖片 3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895" y="3957294"/>
            <a:ext cx="254667" cy="254667"/>
          </a:xfrm>
          <a:prstGeom prst="rect">
            <a:avLst/>
          </a:prstGeom>
        </p:spPr>
      </p:pic>
      <p:pic>
        <p:nvPicPr>
          <p:cNvPr id="40" name="圖片 39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91" y="3966231"/>
            <a:ext cx="289308" cy="289308"/>
          </a:xfrm>
          <a:prstGeom prst="rect">
            <a:avLst/>
          </a:prstGeom>
        </p:spPr>
      </p:pic>
      <p:pic>
        <p:nvPicPr>
          <p:cNvPr id="41" name="圖片 4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763" y="3957294"/>
            <a:ext cx="289308" cy="2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/>
          <p:cNvGrpSpPr/>
          <p:nvPr/>
        </p:nvGrpSpPr>
        <p:grpSpPr>
          <a:xfrm>
            <a:off x="2393862" y="1390234"/>
            <a:ext cx="3782657" cy="2239206"/>
            <a:chOff x="2621230" y="1761109"/>
            <a:chExt cx="3782657" cy="2239206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/>
            <a:srcRect l="280" t="22793" r="66644" b="28742"/>
            <a:stretch/>
          </p:blipFill>
          <p:spPr>
            <a:xfrm>
              <a:off x="2621230" y="1761109"/>
              <a:ext cx="3782657" cy="2239206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2679091" y="2299459"/>
              <a:ext cx="3616568" cy="37524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679461" y="2712356"/>
              <a:ext cx="3632931" cy="16512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79090" y="2919278"/>
              <a:ext cx="3633301" cy="15643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470031" cy="376160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</a:rPr>
              <a:t>日報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zh-TW" altLang="en-US" b="1" dirty="0" smtClean="0">
                <a:solidFill>
                  <a:schemeClr val="bg1"/>
                </a:solidFill>
              </a:rPr>
              <a:t>週報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zh-TW" altLang="en-US" b="1" dirty="0" smtClean="0">
                <a:solidFill>
                  <a:schemeClr val="bg1"/>
                </a:solidFill>
              </a:rPr>
              <a:t>月報</a:t>
            </a:r>
            <a:r>
              <a:rPr lang="en-US" altLang="zh-TW" b="1" dirty="0" smtClean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6291770" y="1498199"/>
            <a:ext cx="2461846" cy="692017"/>
          </a:xfrm>
          <a:prstGeom prst="wedgeRoundRectCallout">
            <a:avLst>
              <a:gd name="adj1" fmla="val -59030"/>
              <a:gd name="adj2" fmla="val 34127"/>
              <a:gd name="adj3" fmla="val 16667"/>
            </a:avLst>
          </a:prstGeom>
          <a:gradFill flip="none" rotWithShape="1">
            <a:gsLst>
              <a:gs pos="0">
                <a:srgbClr val="92B4F4">
                  <a:tint val="66000"/>
                  <a:satMod val="160000"/>
                  <a:alpha val="70000"/>
                </a:srgbClr>
              </a:gs>
              <a:gs pos="50000">
                <a:srgbClr val="92B4F4">
                  <a:tint val="44500"/>
                  <a:satMod val="160000"/>
                  <a:alpha val="70000"/>
                </a:srgbClr>
              </a:gs>
              <a:gs pos="100000">
                <a:srgbClr val="92B4F4">
                  <a:tint val="23500"/>
                  <a:satMod val="160000"/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日報</a:t>
            </a:r>
            <a:r>
              <a:rPr lang="en-US" altLang="zh-TW" sz="1000" b="1" dirty="0">
                <a:solidFill>
                  <a:srgbClr val="0000FF"/>
                </a:solidFill>
              </a:rPr>
              <a:t>:</a:t>
            </a:r>
          </a:p>
          <a:p>
            <a:r>
              <a:rPr lang="en-US" altLang="zh-TW" sz="1000" dirty="0">
                <a:solidFill>
                  <a:schemeClr val="tx1"/>
                </a:solidFill>
              </a:rPr>
              <a:t>Quality:</a:t>
            </a:r>
            <a:r>
              <a:rPr lang="zh-TW" altLang="en-US" sz="1000" dirty="0">
                <a:solidFill>
                  <a:schemeClr val="tx1"/>
                </a:solidFill>
              </a:rPr>
              <a:t> 含</a:t>
            </a:r>
            <a:r>
              <a:rPr lang="en-US" altLang="zh-TW" sz="1000" dirty="0">
                <a:solidFill>
                  <a:schemeClr val="tx1"/>
                </a:solidFill>
              </a:rPr>
              <a:t>FPY</a:t>
            </a:r>
            <a:r>
              <a:rPr lang="zh-TW" altLang="en-US" sz="1000" dirty="0">
                <a:solidFill>
                  <a:schemeClr val="tx1"/>
                </a:solidFill>
              </a:rPr>
              <a:t>、</a:t>
            </a:r>
            <a:r>
              <a:rPr lang="en-US" altLang="zh-TW" sz="1000" dirty="0" err="1">
                <a:solidFill>
                  <a:schemeClr val="tx1"/>
                </a:solidFill>
              </a:rPr>
              <a:t>Cpk</a:t>
            </a:r>
            <a:r>
              <a:rPr lang="zh-TW" altLang="en-US" sz="1000" dirty="0">
                <a:solidFill>
                  <a:schemeClr val="tx1"/>
                </a:solidFill>
              </a:rPr>
              <a:t>等統計資訊</a:t>
            </a:r>
            <a:endParaRPr lang="en-US" altLang="zh-TW" sz="1000" dirty="0">
              <a:solidFill>
                <a:schemeClr val="tx1"/>
              </a:solidFill>
            </a:endParaRPr>
          </a:p>
          <a:p>
            <a:r>
              <a:rPr lang="en-US" altLang="zh-TW" sz="1000" dirty="0">
                <a:solidFill>
                  <a:schemeClr val="tx1"/>
                </a:solidFill>
              </a:rPr>
              <a:t>Production:</a:t>
            </a:r>
            <a:r>
              <a:rPr lang="zh-TW" altLang="en-US" sz="1000" dirty="0">
                <a:solidFill>
                  <a:schemeClr val="tx1"/>
                </a:solidFill>
              </a:rPr>
              <a:t> 產能等資訊</a:t>
            </a:r>
          </a:p>
        </p:txBody>
      </p:sp>
      <p:sp>
        <p:nvSpPr>
          <p:cNvPr id="30" name="圓角矩形圖說文字 29"/>
          <p:cNvSpPr/>
          <p:nvPr/>
        </p:nvSpPr>
        <p:spPr>
          <a:xfrm>
            <a:off x="6291770" y="2704834"/>
            <a:ext cx="2099238" cy="733686"/>
          </a:xfrm>
          <a:prstGeom prst="wedgeRoundRectCallout">
            <a:avLst>
              <a:gd name="adj1" fmla="val -59206"/>
              <a:gd name="adj2" fmla="val -63909"/>
              <a:gd name="adj3" fmla="val 16667"/>
            </a:avLst>
          </a:prstGeom>
          <a:gradFill flip="none" rotWithShape="1">
            <a:gsLst>
              <a:gs pos="0">
                <a:srgbClr val="92B4F4">
                  <a:tint val="66000"/>
                  <a:satMod val="160000"/>
                  <a:alpha val="70000"/>
                </a:srgbClr>
              </a:gs>
              <a:gs pos="50000">
                <a:srgbClr val="92B4F4">
                  <a:tint val="44500"/>
                  <a:satMod val="160000"/>
                  <a:alpha val="70000"/>
                </a:srgbClr>
              </a:gs>
              <a:gs pos="100000">
                <a:srgbClr val="92B4F4">
                  <a:tint val="23500"/>
                  <a:satMod val="160000"/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月報</a:t>
            </a:r>
            <a:r>
              <a:rPr lang="en-US" altLang="zh-TW" sz="1000" b="1" dirty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>
                <a:solidFill>
                  <a:schemeClr val="tx1"/>
                </a:solidFill>
              </a:rPr>
              <a:t>含</a:t>
            </a:r>
            <a:r>
              <a:rPr lang="en-US" altLang="zh-TW" sz="1000" dirty="0">
                <a:solidFill>
                  <a:schemeClr val="tx1"/>
                </a:solidFill>
              </a:rPr>
              <a:t>monthly</a:t>
            </a:r>
            <a:r>
              <a:rPr lang="zh-TW" altLang="en-US" sz="1000" dirty="0">
                <a:solidFill>
                  <a:schemeClr val="tx1"/>
                </a:solidFill>
              </a:rPr>
              <a:t> </a:t>
            </a:r>
            <a:r>
              <a:rPr lang="en-US" altLang="zh-TW" sz="1000" dirty="0">
                <a:solidFill>
                  <a:schemeClr val="tx1"/>
                </a:solidFill>
              </a:rPr>
              <a:t>production</a:t>
            </a:r>
            <a:r>
              <a:rPr lang="zh-TW" altLang="en-US" sz="1000" dirty="0">
                <a:solidFill>
                  <a:schemeClr val="tx1"/>
                </a:solidFill>
              </a:rPr>
              <a:t>、</a:t>
            </a:r>
            <a:r>
              <a:rPr lang="en-US" altLang="zh-TW" sz="1000" dirty="0">
                <a:solidFill>
                  <a:schemeClr val="tx1"/>
                </a:solidFill>
              </a:rPr>
              <a:t>FPY</a:t>
            </a:r>
            <a:r>
              <a:rPr lang="zh-TW" altLang="en-US" sz="1000" dirty="0">
                <a:solidFill>
                  <a:schemeClr val="tx1"/>
                </a:solidFill>
              </a:rPr>
              <a:t>與</a:t>
            </a:r>
            <a:r>
              <a:rPr lang="en-US" altLang="zh-TW" sz="1000" dirty="0" err="1">
                <a:solidFill>
                  <a:schemeClr val="tx1"/>
                </a:solidFill>
              </a:rPr>
              <a:t>Cpk</a:t>
            </a:r>
            <a:r>
              <a:rPr lang="zh-TW" altLang="en-US" sz="1000" dirty="0">
                <a:solidFill>
                  <a:schemeClr val="tx1"/>
                </a:solidFill>
              </a:rPr>
              <a:t>等趨勢圖</a:t>
            </a:r>
            <a:r>
              <a:rPr lang="en-US" altLang="zh-TW" sz="1000" dirty="0">
                <a:solidFill>
                  <a:schemeClr val="tx1"/>
                </a:solidFill>
              </a:rPr>
              <a:t>&amp;</a:t>
            </a:r>
            <a:r>
              <a:rPr lang="zh-TW" altLang="en-US" sz="1000" dirty="0">
                <a:solidFill>
                  <a:schemeClr val="tx1"/>
                </a:solidFill>
              </a:rPr>
              <a:t>統計資訊</a:t>
            </a:r>
          </a:p>
        </p:txBody>
      </p:sp>
      <p:sp>
        <p:nvSpPr>
          <p:cNvPr id="29" name="圓角矩形圖說文字 28"/>
          <p:cNvSpPr/>
          <p:nvPr/>
        </p:nvSpPr>
        <p:spPr>
          <a:xfrm>
            <a:off x="236229" y="2116205"/>
            <a:ext cx="2049405" cy="720505"/>
          </a:xfrm>
          <a:prstGeom prst="wedgeRoundRectCallout">
            <a:avLst>
              <a:gd name="adj1" fmla="val 58009"/>
              <a:gd name="adj2" fmla="val -12194"/>
              <a:gd name="adj3" fmla="val 16667"/>
            </a:avLst>
          </a:prstGeom>
          <a:gradFill flip="none" rotWithShape="1">
            <a:gsLst>
              <a:gs pos="0">
                <a:srgbClr val="92B4F4">
                  <a:tint val="66000"/>
                  <a:satMod val="160000"/>
                  <a:alpha val="70000"/>
                </a:srgbClr>
              </a:gs>
              <a:gs pos="50000">
                <a:srgbClr val="92B4F4">
                  <a:tint val="44500"/>
                  <a:satMod val="160000"/>
                  <a:alpha val="70000"/>
                </a:srgbClr>
              </a:gs>
              <a:gs pos="100000">
                <a:srgbClr val="92B4F4">
                  <a:tint val="23500"/>
                  <a:satMod val="160000"/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週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含</a:t>
            </a:r>
            <a:r>
              <a:rPr lang="en-US" altLang="zh-TW" sz="1000" dirty="0" smtClean="0">
                <a:solidFill>
                  <a:srgbClr val="002060"/>
                </a:solidFill>
              </a:rPr>
              <a:t>weekly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與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等趨勢圖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統計資訊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874" y="2177015"/>
            <a:ext cx="253623" cy="253623"/>
          </a:xfrm>
          <a:prstGeom prst="rect">
            <a:avLst/>
          </a:prstGeom>
        </p:spPr>
      </p:pic>
      <p:pic>
        <p:nvPicPr>
          <p:cNvPr id="21" name="圖片 2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042" y="1534093"/>
            <a:ext cx="253623" cy="253623"/>
          </a:xfrm>
          <a:prstGeom prst="rect">
            <a:avLst/>
          </a:prstGeom>
        </p:spPr>
      </p:pic>
      <p:pic>
        <p:nvPicPr>
          <p:cNvPr id="22" name="圖片 2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342" y="2747093"/>
            <a:ext cx="253623" cy="2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4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日報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15" name="左中括弧 14"/>
          <p:cNvSpPr/>
          <p:nvPr/>
        </p:nvSpPr>
        <p:spPr>
          <a:xfrm>
            <a:off x="4821385" y="1012863"/>
            <a:ext cx="121492" cy="1583265"/>
          </a:xfrm>
          <a:prstGeom prst="leftBracket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906106" y="990895"/>
            <a:ext cx="3977319" cy="15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A: Daily first pass yield (FPY</a:t>
            </a:r>
            <a:r>
              <a:rPr lang="zh-TW" altLang="en-US" sz="1100" dirty="0" smtClean="0">
                <a:solidFill>
                  <a:srgbClr val="002060"/>
                </a:solidFill>
              </a:rPr>
              <a:t>直通</a:t>
            </a:r>
            <a:r>
              <a:rPr lang="zh-TW" altLang="en-US" sz="1100" dirty="0">
                <a:solidFill>
                  <a:srgbClr val="002060"/>
                </a:solidFill>
              </a:rPr>
              <a:t>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B: Daily final pass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最終良率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C: Hourly first pass yield trend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每小時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趨勢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D: Each station-type’s daily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各類工站良率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E: Each station-type’s test counts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各類工站測試數量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F: Model 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各機種最小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endParaRPr lang="zh-TW" altLang="en-US" sz="1100" dirty="0">
              <a:solidFill>
                <a:srgbClr val="002060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185438" y="1012863"/>
            <a:ext cx="4501662" cy="1630180"/>
            <a:chOff x="185438" y="1012863"/>
            <a:chExt cx="4501662" cy="1630180"/>
          </a:xfrm>
        </p:grpSpPr>
        <p:grpSp>
          <p:nvGrpSpPr>
            <p:cNvPr id="10" name="群組 9"/>
            <p:cNvGrpSpPr/>
            <p:nvPr/>
          </p:nvGrpSpPr>
          <p:grpSpPr>
            <a:xfrm>
              <a:off x="185438" y="1012863"/>
              <a:ext cx="4469690" cy="1630180"/>
              <a:chOff x="306932" y="1006469"/>
              <a:chExt cx="4469690" cy="163018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6932" y="1006469"/>
                <a:ext cx="4469690" cy="163018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338905" y="1576672"/>
                <a:ext cx="696990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67867" y="1576672"/>
                <a:ext cx="2576943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67867" y="2109848"/>
                <a:ext cx="1266092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378718" y="2109848"/>
                <a:ext cx="1266092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676782" y="1576672"/>
                <a:ext cx="1067867" cy="36722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38905" y="2109848"/>
                <a:ext cx="696990" cy="49192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/>
            <p:cNvSpPr txBox="1"/>
            <p:nvPr/>
          </p:nvSpPr>
          <p:spPr>
            <a:xfrm>
              <a:off x="665018" y="1558564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A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254751" y="1561563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C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956687" y="208611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D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267538" y="207818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E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386563" y="1558564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F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65017" y="208611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B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0" y="695482"/>
            <a:ext cx="173288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92B4F4"/>
                </a:solidFill>
              </a:rPr>
              <a:t>&gt;&gt; </a:t>
            </a:r>
            <a:r>
              <a:rPr lang="en-US" altLang="zh-TW" sz="1200" b="1" dirty="0" err="1" smtClean="0">
                <a:solidFill>
                  <a:srgbClr val="92B4F4"/>
                </a:solidFill>
              </a:rPr>
              <a:t>Qaulity</a:t>
            </a:r>
            <a:r>
              <a:rPr lang="en-US" altLang="zh-TW" sz="1200" b="1" dirty="0" smtClean="0">
                <a:solidFill>
                  <a:srgbClr val="92B4F4"/>
                </a:solidFill>
              </a:rPr>
              <a:t> metrics</a:t>
            </a:r>
            <a:endParaRPr lang="zh-TW" altLang="en-US" sz="1200" b="1" dirty="0">
              <a:solidFill>
                <a:srgbClr val="92B4F4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-1" y="2735649"/>
            <a:ext cx="2001449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92B4F4"/>
                </a:solidFill>
              </a:rPr>
              <a:t>&gt;&gt; Production metrics</a:t>
            </a:r>
            <a:endParaRPr lang="zh-TW" altLang="en-US" sz="1200" b="1" dirty="0">
              <a:solidFill>
                <a:srgbClr val="92B4F4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85438" y="3037628"/>
            <a:ext cx="4514441" cy="1622708"/>
            <a:chOff x="185438" y="3037628"/>
            <a:chExt cx="4514441" cy="162270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38" y="3037628"/>
              <a:ext cx="4469690" cy="1622708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204624" y="3617048"/>
              <a:ext cx="1074258" cy="33469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346025" y="3617048"/>
              <a:ext cx="103908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452256" y="3617048"/>
              <a:ext cx="107425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558487" y="3617048"/>
              <a:ext cx="107425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46025" y="4138692"/>
              <a:ext cx="3286719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135732" y="360276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A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267537" y="360765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B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4399342" y="3612557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C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4365783" y="4114147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D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1013512" y="360276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E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1" name="左中括弧 50"/>
          <p:cNvSpPr/>
          <p:nvPr/>
        </p:nvSpPr>
        <p:spPr>
          <a:xfrm>
            <a:off x="4821384" y="3162620"/>
            <a:ext cx="129474" cy="1273110"/>
          </a:xfrm>
          <a:prstGeom prst="leftBracket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4906107" y="3104981"/>
            <a:ext cx="397731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A: Daily 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日產能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B: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Pie-chart for model type 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機種類型產能圓</a:t>
            </a:r>
            <a:r>
              <a:rPr lang="zh-TW" altLang="en-US" sz="1100" dirty="0">
                <a:solidFill>
                  <a:srgbClr val="002060"/>
                </a:solidFill>
              </a:rPr>
              <a:t>餅圖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C: </a:t>
            </a:r>
            <a:r>
              <a:rPr lang="en-US" altLang="zh-TW" sz="1100" dirty="0">
                <a:solidFill>
                  <a:srgbClr val="002060"/>
                </a:solidFill>
              </a:rPr>
              <a:t>Pie-chart for model </a:t>
            </a:r>
            <a:r>
              <a:rPr lang="en-US" altLang="zh-TW" sz="1100" dirty="0" smtClean="0">
                <a:solidFill>
                  <a:srgbClr val="002060"/>
                </a:solidFill>
              </a:rPr>
              <a:t>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機種產能圓餅圖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D: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Production hourly trend (</a:t>
            </a:r>
            <a:r>
              <a:rPr lang="zh-TW" altLang="en-US" sz="1100" dirty="0" smtClean="0">
                <a:solidFill>
                  <a:srgbClr val="002060"/>
                </a:solidFill>
              </a:rPr>
              <a:t>每小時產能趨勢圖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E: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MAC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剩餘</a:t>
            </a:r>
            <a:r>
              <a:rPr lang="en-US" altLang="zh-TW" sz="1100" dirty="0" smtClean="0">
                <a:solidFill>
                  <a:srgbClr val="002060"/>
                </a:solidFill>
              </a:rPr>
              <a:t>MAC</a:t>
            </a:r>
            <a:r>
              <a:rPr lang="zh-TW" altLang="en-US" sz="1100" dirty="0" smtClean="0">
                <a:solidFill>
                  <a:srgbClr val="002060"/>
                </a:solidFill>
              </a:rPr>
              <a:t>數量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583341" y="446617"/>
            <a:ext cx="5422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7030A0"/>
                </a:solidFill>
              </a:defRPr>
            </a:lvl1pPr>
          </a:lstStyle>
          <a:p>
            <a:r>
              <a:rPr lang="zh-TW" altLang="en-US" b="0" dirty="0" smtClean="0">
                <a:solidFill>
                  <a:srgbClr val="0000FF"/>
                </a:solidFill>
              </a:rPr>
              <a:t>月報</a:t>
            </a:r>
            <a:r>
              <a:rPr lang="zh-TW" altLang="en-US" b="0" dirty="0">
                <a:solidFill>
                  <a:srgbClr val="0000FF"/>
                </a:solidFill>
              </a:rPr>
              <a:t>主要分為</a:t>
            </a:r>
            <a:r>
              <a:rPr lang="zh-TW" altLang="en-US" dirty="0">
                <a:solidFill>
                  <a:srgbClr val="0000FF"/>
                </a:solidFill>
              </a:rPr>
              <a:t>品質</a:t>
            </a:r>
            <a:r>
              <a:rPr lang="en-US" altLang="zh-TW" dirty="0">
                <a:solidFill>
                  <a:srgbClr val="0000FF"/>
                </a:solidFill>
              </a:rPr>
              <a:t>(Quality) </a:t>
            </a:r>
            <a:r>
              <a:rPr lang="en-US" altLang="zh-TW" b="0" dirty="0">
                <a:solidFill>
                  <a:srgbClr val="0000FF"/>
                </a:solidFill>
              </a:rPr>
              <a:t>&amp; </a:t>
            </a:r>
            <a:r>
              <a:rPr lang="zh-TW" altLang="en-US" dirty="0">
                <a:solidFill>
                  <a:srgbClr val="0000FF"/>
                </a:solidFill>
              </a:rPr>
              <a:t>產能</a:t>
            </a:r>
            <a:r>
              <a:rPr lang="en-US" altLang="zh-TW" dirty="0">
                <a:solidFill>
                  <a:srgbClr val="0000FF"/>
                </a:solidFill>
              </a:rPr>
              <a:t>(Production)</a:t>
            </a:r>
            <a:r>
              <a:rPr lang="zh-TW" altLang="en-US" b="0" dirty="0" smtClean="0">
                <a:solidFill>
                  <a:srgbClr val="0000FF"/>
                </a:solidFill>
              </a:rPr>
              <a:t>兩部分，包含各項指標細項比較</a:t>
            </a:r>
            <a:r>
              <a:rPr lang="en-US" altLang="zh-TW" b="0" dirty="0" smtClean="0">
                <a:solidFill>
                  <a:srgbClr val="0000FF"/>
                </a:solidFill>
              </a:rPr>
              <a:t>&amp;</a:t>
            </a:r>
            <a:r>
              <a:rPr lang="zh-TW" altLang="en-US" b="0" dirty="0" smtClean="0">
                <a:solidFill>
                  <a:srgbClr val="0000FF"/>
                </a:solidFill>
              </a:rPr>
              <a:t>統計結果。</a:t>
            </a:r>
            <a:endParaRPr lang="zh-TW" altLang="en-US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4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週報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127589" y="1213378"/>
            <a:ext cx="7502235" cy="2884851"/>
            <a:chOff x="303735" y="937018"/>
            <a:chExt cx="7502235" cy="2884851"/>
          </a:xfrm>
        </p:grpSpPr>
        <p:grpSp>
          <p:nvGrpSpPr>
            <p:cNvPr id="9" name="群組 8"/>
            <p:cNvGrpSpPr/>
            <p:nvPr/>
          </p:nvGrpSpPr>
          <p:grpSpPr>
            <a:xfrm>
              <a:off x="303735" y="937018"/>
              <a:ext cx="7502235" cy="2884851"/>
              <a:chOff x="310129" y="994568"/>
              <a:chExt cx="7502235" cy="2884851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0129" y="994568"/>
                <a:ext cx="7502235" cy="2884851"/>
              </a:xfrm>
              <a:prstGeom prst="rect">
                <a:avLst/>
              </a:prstGeom>
            </p:spPr>
          </p:pic>
          <p:sp>
            <p:nvSpPr>
              <p:cNvPr id="53" name="矩形 52"/>
              <p:cNvSpPr/>
              <p:nvPr/>
            </p:nvSpPr>
            <p:spPr>
              <a:xfrm>
                <a:off x="373273" y="1962720"/>
                <a:ext cx="3659997" cy="716200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098815" y="1969696"/>
                <a:ext cx="2130935" cy="709224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279308" y="1962719"/>
                <a:ext cx="1488295" cy="69701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350098" y="2989547"/>
                <a:ext cx="2449051" cy="846759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847107" y="2989548"/>
                <a:ext cx="3066118" cy="84036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985163" y="2989548"/>
                <a:ext cx="1782439" cy="833972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0" name="文字方塊 59"/>
            <p:cNvSpPr txBox="1"/>
            <p:nvPr/>
          </p:nvSpPr>
          <p:spPr>
            <a:xfrm>
              <a:off x="3002172" y="1905169"/>
              <a:ext cx="10702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前後週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比較</a:t>
              </a: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5133108" y="1909152"/>
              <a:ext cx="109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趨勢圖</a:t>
              </a: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6199375" y="1912146"/>
              <a:ext cx="1606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>
                  <a:solidFill>
                    <a:srgbClr val="FFFF00"/>
                  </a:solidFill>
                </a:rPr>
                <a:t>一週各機種</a:t>
              </a:r>
              <a:r>
                <a:rPr lang="en-US" altLang="zh-TW" sz="800" b="1" dirty="0">
                  <a:solidFill>
                    <a:srgbClr val="FFFF00"/>
                  </a:solidFill>
                </a:rPr>
                <a:t>minimum </a:t>
              </a:r>
              <a:r>
                <a:rPr lang="en-US" altLang="zh-TW" sz="800" b="1" dirty="0" err="1">
                  <a:solidFill>
                    <a:srgbClr val="FFFF00"/>
                  </a:solidFill>
                </a:rPr>
                <a:t>Cpk</a:t>
              </a:r>
              <a:r>
                <a:rPr lang="zh-TW" altLang="en-US" sz="800" b="1" dirty="0">
                  <a:solidFill>
                    <a:srgbClr val="FFFF00"/>
                  </a:solidFill>
                </a:rPr>
                <a:t>統計</a:t>
              </a: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941574" y="2924353"/>
              <a:ext cx="1899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前後週產能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產能達成率比較</a:t>
              </a: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4755839" y="2947777"/>
              <a:ext cx="11414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一週產能趨勢圖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5985958" y="2931998"/>
              <a:ext cx="1804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一週各機種生產數量圓餅圖</a:t>
              </a:r>
            </a:p>
          </p:txBody>
        </p:sp>
      </p:grpSp>
      <p:sp>
        <p:nvSpPr>
          <p:cNvPr id="75" name="左中括弧 74"/>
          <p:cNvSpPr/>
          <p:nvPr/>
        </p:nvSpPr>
        <p:spPr>
          <a:xfrm>
            <a:off x="978347" y="2020643"/>
            <a:ext cx="92717" cy="773720"/>
          </a:xfrm>
          <a:prstGeom prst="leftBracket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299737" y="2276698"/>
            <a:ext cx="762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</a:rPr>
              <a:t>Quality</a:t>
            </a:r>
          </a:p>
        </p:txBody>
      </p:sp>
      <p:sp>
        <p:nvSpPr>
          <p:cNvPr id="77" name="左中括弧 76"/>
          <p:cNvSpPr/>
          <p:nvPr/>
        </p:nvSpPr>
        <p:spPr>
          <a:xfrm>
            <a:off x="969550" y="3171117"/>
            <a:ext cx="92717" cy="773720"/>
          </a:xfrm>
          <a:prstGeom prst="leftBracket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70338" y="3427172"/>
            <a:ext cx="983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</a:rPr>
              <a:t>Production</a:t>
            </a:r>
          </a:p>
        </p:txBody>
      </p:sp>
      <p:sp>
        <p:nvSpPr>
          <p:cNvPr id="79" name="文字方塊 78"/>
          <p:cNvSpPr txBox="1"/>
          <p:nvPr/>
        </p:nvSpPr>
        <p:spPr>
          <a:xfrm>
            <a:off x="2545245" y="453743"/>
            <a:ext cx="5873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7030A0"/>
                </a:solidFill>
              </a:defRPr>
            </a:lvl1pPr>
          </a:lstStyle>
          <a:p>
            <a:r>
              <a:rPr lang="zh-TW" altLang="en-US" b="0" dirty="0">
                <a:solidFill>
                  <a:srgbClr val="0000FF"/>
                </a:solidFill>
              </a:rPr>
              <a:t>週報主要分為</a:t>
            </a:r>
            <a:r>
              <a:rPr lang="zh-TW" altLang="en-US" dirty="0">
                <a:solidFill>
                  <a:srgbClr val="0000FF"/>
                </a:solidFill>
              </a:rPr>
              <a:t>品質</a:t>
            </a:r>
            <a:r>
              <a:rPr lang="en-US" altLang="zh-TW" dirty="0">
                <a:solidFill>
                  <a:srgbClr val="0000FF"/>
                </a:solidFill>
              </a:rPr>
              <a:t>(Quality) </a:t>
            </a:r>
            <a:r>
              <a:rPr lang="en-US" altLang="zh-TW" b="0" dirty="0">
                <a:solidFill>
                  <a:srgbClr val="0000FF"/>
                </a:solidFill>
              </a:rPr>
              <a:t>&amp; </a:t>
            </a:r>
            <a:r>
              <a:rPr lang="zh-TW" altLang="en-US" dirty="0">
                <a:solidFill>
                  <a:srgbClr val="0000FF"/>
                </a:solidFill>
              </a:rPr>
              <a:t>產能</a:t>
            </a:r>
            <a:r>
              <a:rPr lang="en-US" altLang="zh-TW" dirty="0">
                <a:solidFill>
                  <a:srgbClr val="0000FF"/>
                </a:solidFill>
              </a:rPr>
              <a:t>(Production)</a:t>
            </a:r>
            <a:r>
              <a:rPr lang="zh-TW" altLang="en-US" b="0" dirty="0">
                <a:solidFill>
                  <a:srgbClr val="0000FF"/>
                </a:solidFill>
              </a:rPr>
              <a:t>兩指標部分，主要呈現趨勢圖以及前後週指標比較。</a:t>
            </a:r>
          </a:p>
        </p:txBody>
      </p:sp>
    </p:spTree>
    <p:extLst>
      <p:ext uri="{BB962C8B-B14F-4D97-AF65-F5344CB8AC3E}">
        <p14:creationId xmlns:p14="http://schemas.microsoft.com/office/powerpoint/2010/main" val="271726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39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月報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0338" y="1208780"/>
            <a:ext cx="8581296" cy="2878624"/>
            <a:chOff x="70338" y="1208780"/>
            <a:chExt cx="8581296" cy="287862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7424" y="1208780"/>
              <a:ext cx="7502235" cy="287862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80569" y="2174071"/>
              <a:ext cx="2413088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656801" y="2174071"/>
              <a:ext cx="3050929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770874" y="2174071"/>
              <a:ext cx="1791235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57393" y="3200898"/>
              <a:ext cx="2449051" cy="8467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64001" y="3203597"/>
              <a:ext cx="2423474" cy="8440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151427" y="3206296"/>
              <a:ext cx="2423474" cy="8440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768778" y="2161283"/>
              <a:ext cx="875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指標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731789" y="2153657"/>
              <a:ext cx="10310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趨勢圖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792464" y="2644050"/>
              <a:ext cx="1832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月各機種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minimum </a:t>
              </a:r>
              <a:r>
                <a:rPr lang="en-US" altLang="zh-TW" sz="1000" b="1" dirty="0" err="1">
                  <a:solidFill>
                    <a:srgbClr val="FFFF00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統計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755252" y="3664253"/>
              <a:ext cx="19359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前後月產能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產能達成率比較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096342" y="3185254"/>
              <a:ext cx="10231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月產能趨勢圖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843614" y="3816680"/>
              <a:ext cx="18080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月各機種生產數量統計情形</a:t>
              </a:r>
            </a:p>
          </p:txBody>
        </p:sp>
        <p:sp>
          <p:nvSpPr>
            <p:cNvPr id="33" name="左中括弧 32"/>
            <p:cNvSpPr/>
            <p:nvPr/>
          </p:nvSpPr>
          <p:spPr>
            <a:xfrm>
              <a:off x="978347" y="2020643"/>
              <a:ext cx="92717" cy="773720"/>
            </a:xfrm>
            <a:prstGeom prst="leftBracket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99737" y="2276698"/>
              <a:ext cx="7625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</a:rPr>
                <a:t>Quality</a:t>
              </a:r>
            </a:p>
          </p:txBody>
        </p:sp>
        <p:sp>
          <p:nvSpPr>
            <p:cNvPr id="35" name="左中括弧 34"/>
            <p:cNvSpPr/>
            <p:nvPr/>
          </p:nvSpPr>
          <p:spPr>
            <a:xfrm>
              <a:off x="969550" y="3171117"/>
              <a:ext cx="92717" cy="773720"/>
            </a:xfrm>
            <a:prstGeom prst="leftBracket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0338" y="3427172"/>
              <a:ext cx="9831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</a:rPr>
                <a:t>Production</a:t>
              </a: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2549368" y="457295"/>
            <a:ext cx="5265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0">
                <a:solidFill>
                  <a:srgbClr val="7030A0"/>
                </a:solidFill>
              </a:defRPr>
            </a:lvl1pPr>
          </a:lstStyle>
          <a:p>
            <a:r>
              <a:rPr lang="zh-TW" altLang="en-US" dirty="0">
                <a:solidFill>
                  <a:srgbClr val="0000FF"/>
                </a:solidFill>
              </a:rPr>
              <a:t>月報主要分為</a:t>
            </a:r>
            <a:r>
              <a:rPr lang="zh-TW" altLang="en-US" b="1" dirty="0">
                <a:solidFill>
                  <a:srgbClr val="0000FF"/>
                </a:solidFill>
              </a:rPr>
              <a:t>品質</a:t>
            </a:r>
            <a:r>
              <a:rPr lang="en-US" altLang="zh-TW" b="1" dirty="0">
                <a:solidFill>
                  <a:srgbClr val="0000FF"/>
                </a:solidFill>
              </a:rPr>
              <a:t>(Quality) </a:t>
            </a:r>
            <a:r>
              <a:rPr lang="en-US" altLang="zh-TW" dirty="0">
                <a:solidFill>
                  <a:srgbClr val="0000FF"/>
                </a:solidFill>
              </a:rPr>
              <a:t>&amp; </a:t>
            </a:r>
            <a:r>
              <a:rPr lang="zh-TW" altLang="en-US" b="1" dirty="0">
                <a:solidFill>
                  <a:srgbClr val="0000FF"/>
                </a:solidFill>
              </a:rPr>
              <a:t>產能</a:t>
            </a:r>
            <a:r>
              <a:rPr lang="en-US" altLang="zh-TW" b="1" dirty="0">
                <a:solidFill>
                  <a:srgbClr val="0000FF"/>
                </a:solidFill>
              </a:rPr>
              <a:t>(Production)</a:t>
            </a:r>
            <a:r>
              <a:rPr lang="zh-TW" altLang="en-US" dirty="0">
                <a:solidFill>
                  <a:srgbClr val="0000FF"/>
                </a:solidFill>
              </a:rPr>
              <a:t>兩指標部分，主要呈現當月各項指標統計。</a:t>
            </a:r>
          </a:p>
        </p:txBody>
      </p:sp>
    </p:spTree>
    <p:extLst>
      <p:ext uri="{BB962C8B-B14F-4D97-AF65-F5344CB8AC3E}">
        <p14:creationId xmlns:p14="http://schemas.microsoft.com/office/powerpoint/2010/main" val="21768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08 CBN PPT Template">
  <a:themeElements>
    <a:clrScheme name="Custom 649">
      <a:dk1>
        <a:srgbClr val="243347"/>
      </a:dk1>
      <a:lt1>
        <a:sysClr val="window" lastClr="FFFFFF"/>
      </a:lt1>
      <a:dk2>
        <a:srgbClr val="EE742B"/>
      </a:dk2>
      <a:lt2>
        <a:srgbClr val="575756"/>
      </a:lt2>
      <a:accent1>
        <a:srgbClr val="FDC400"/>
      </a:accent1>
      <a:accent2>
        <a:srgbClr val="F5B0A3"/>
      </a:accent2>
      <a:accent3>
        <a:srgbClr val="D9415C"/>
      </a:accent3>
      <a:accent4>
        <a:srgbClr val="68B5C8"/>
      </a:accent4>
      <a:accent5>
        <a:srgbClr val="239A98"/>
      </a:accent5>
      <a:accent6>
        <a:srgbClr val="A8D0C0"/>
      </a:accent6>
      <a:hlink>
        <a:srgbClr val="239A98"/>
      </a:hlink>
      <a:folHlink>
        <a:srgbClr val="239A98"/>
      </a:folHlink>
    </a:clrScheme>
    <a:fontScheme name="Custom 47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08 CBN PPT Template" id="{63098C15-1CB1-4BD0-A9FD-B085493E2A45}" vid="{537E70BC-B3E5-419D-84B7-FAC2AFE9C3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861CE53C3C741BD3DA6A7A1B40D2D" ma:contentTypeVersion="2" ma:contentTypeDescription="Create a new document." ma:contentTypeScope="" ma:versionID="07c91979420c1029fd509f2ac3378a59">
  <xsd:schema xmlns:xsd="http://www.w3.org/2001/XMLSchema" xmlns:xs="http://www.w3.org/2001/XMLSchema" xmlns:p="http://schemas.microsoft.com/office/2006/metadata/properties" xmlns:ns1="http://schemas.microsoft.com/sharepoint/v3" xmlns:ns2="47a7f89e-098f-4ffe-993d-25cf6d28bf5b" targetNamespace="http://schemas.microsoft.com/office/2006/metadata/properties" ma:root="true" ma:fieldsID="8d837a8139a9e364bc604092960e6f25" ns1:_="" ns2:_="">
    <xsd:import namespace="http://schemas.microsoft.com/sharepoint/v3"/>
    <xsd:import namespace="47a7f89e-098f-4ffe-993d-25cf6d28bf5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7f89e-098f-4ffe-993d-25cf6d28bf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A6F8CC-DA4E-418F-88F5-C3E270690A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4AFB47-25FB-4881-BCF4-1B53A474A3E0}">
  <ds:schemaRefs>
    <ds:schemaRef ds:uri="47a7f89e-098f-4ffe-993d-25cf6d28bf5b"/>
    <ds:schemaRef ds:uri="http://purl.org/dc/terms/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210FAA-456E-428B-885E-4B43381A8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a7f89e-098f-4ffe-993d-25cf6d28bf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CBN Template (201907)</Template>
  <TotalTime>180264</TotalTime>
  <Words>4799</Words>
  <Application>Microsoft Office PowerPoint</Application>
  <PresentationFormat>如螢幕大小 (16:9)</PresentationFormat>
  <Paragraphs>656</Paragraphs>
  <Slides>49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Arial Rounded MT Bold</vt:lpstr>
      <vt:lpstr>BloomSpeak Title Heavy</vt:lpstr>
      <vt:lpstr>微軟正黑體</vt:lpstr>
      <vt:lpstr>Arial</vt:lpstr>
      <vt:lpstr>Calibri</vt:lpstr>
      <vt:lpstr>Cambria Math</vt:lpstr>
      <vt:lpstr>Times New Roman</vt:lpstr>
      <vt:lpstr>Verdana</vt:lpstr>
      <vt:lpstr>Wingdings</vt:lpstr>
      <vt:lpstr>201908 CBN PPT Template</vt:lpstr>
      <vt:lpstr>Smart factory systeM (user)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Liberty Global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Realizing ‘build-in quality’</dc:title>
  <dc:creator>kity_lee</dc:creator>
  <cp:lastModifiedBy>aidan_kao</cp:lastModifiedBy>
  <cp:revision>2696</cp:revision>
  <dcterms:created xsi:type="dcterms:W3CDTF">2019-07-12T09:58:51Z</dcterms:created>
  <dcterms:modified xsi:type="dcterms:W3CDTF">2021-06-03T05:08:51Z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0x0101001A1861CE53C3C741BD3DA6A7A1B40D2D</vt:lpwstr>
  </property>
  <property fmtid="{D5CDD505-2E9C-101B-9397-08002B2CF9AE}" pid="3" name="Order">
    <vt:r8>41900</vt:r8>
  </property>
  <property fmtid="{D5CDD505-2E9C-101B-9397-08002B2CF9AE}" pid="4" name="xd_ProgID">
    <vt:lpwstr/>
  </property>
  <property fmtid="{D5CDD505-2E9C-101B-9397-08002B2CF9AE}" pid="5" name="_CopySource">
    <vt:lpwstr>http://pmo.compalbn.com/sites/RDCenter/MAT_CR1300/Shared Documents/Report/Daily report/2019_10/CBN_20191008_PQT_Daily_Report_V1.pptx</vt:lpwstr>
  </property>
  <property fmtid="{D5CDD505-2E9C-101B-9397-08002B2CF9AE}" pid="6" name="TemplateUrl">
    <vt:lpwstr/>
  </property>
</Properties>
</file>